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Average"/>
      <p:regular r:id="rId33"/>
    </p:embeddedFont>
    <p:embeddedFont>
      <p:font typeface="Oswald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578742A-9411-4324-9F1B-8F8C7B6CAEDC}">
  <a:tblStyle styleId="{C578742A-9411-4324-9F1B-8F8C7B6CAE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Average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Oswald-bold.fntdata"/><Relationship Id="rId12" Type="http://schemas.openxmlformats.org/officeDocument/2006/relationships/slide" Target="slides/slide6.xml"/><Relationship Id="rId34" Type="http://schemas.openxmlformats.org/officeDocument/2006/relationships/font" Target="fonts/Oswald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7b08c3114_9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7b08c3114_9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files communicate everything HTcondor needs to know about a job.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Preferences - ranking of machines you want your job to run 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Universe - vanilla/docker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jobs to queue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do that in a single submit file? I.e. number of jobs?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7b08c3114_8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7b08c3114_8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7b08c3114_8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7b08c3114_8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7b08c3114_8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7b08c3114_8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b08c3114_8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7b08c3114_8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b08c3114_8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b08c3114_8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43dc00b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43dc00b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643dc00b4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643dc00b4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43b7e07f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643b7e07f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43b7e07f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643b7e07f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8d2afe97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8d2afe97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7b08c3114_1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7b08c3114_1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</a:t>
            </a:r>
            <a:r>
              <a:rPr lang="en"/>
              <a:t>ueue : multiple processes at the same time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7b08c3114_1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7b08c3114_1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Condor_submit -interactive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7b08c3114_1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7b08c3114_1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Indirect job submission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should_transer_input_files=YES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to No if you are in share file system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7b08c3114_1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7b08c3114_1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Possibility that job is terminated during execution -&gt; useful to catch sigterm to e.g. checkpoint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7b08c3114_1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7b08c3114_1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7b08c3114_1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7b08c3114_1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7b08c3114_1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7b08c3114_1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43b7e07f7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43b7e07f7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43b7e07f7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43b7e07f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f5a153b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f5a153b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simple enough. Why Condor then?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43b7e07f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43b7e07f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b08c3114_7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7b08c3114_7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Open-</a:t>
            </a:r>
            <a:r>
              <a:rPr lang="en"/>
              <a:t>source</a:t>
            </a:r>
            <a:r>
              <a:rPr lang="en"/>
              <a:t> </a:t>
            </a:r>
            <a:r>
              <a:rPr lang="en"/>
              <a:t>Software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Developed at Uni of Wistconsin US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Maintain a pool of servers, or execute nodes.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Submit tasks to a queue (on a submit point)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HTCondor schedules them to run on computers (execute points)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High Throughput Computing.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b2fc8bb5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b2fc8bb5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Check out Machine Ranking of Jobs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Machines advertise their resources as usual.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Users submit their jobs as usual.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User have an effective priority associated with them.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Calculated constantly.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Factor of: Priority multiplier, real priority aka current usage, Time aka dissolves over time.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Condor starts sharing resource slices to the user with the best priority.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Condor will by default prefer a node that has a free slot.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If there are no free slots, we might choose to : Wait for the job to finish, or evict jobs in favor of higher rank/user prio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Lets assume that all resources are taken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HTCondor will consider Host 1 as a machine that can run the jobs During sorting it will come up  on top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Decide if it can evict currently running processes for the said ones.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f4da28f4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f4da28f4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vssp.org/mediawiki/index.php/CVSSP_Job_Control_System" TargetMode="External"/><Relationship Id="rId4" Type="http://schemas.openxmlformats.org/officeDocument/2006/relationships/hyperlink" Target="https://bookstack.eps.surrey.ac.uk/books/htcondor---job-scheduling" TargetMode="External"/><Relationship Id="rId9" Type="http://schemas.openxmlformats.org/officeDocument/2006/relationships/hyperlink" Target="mailto:k.polyzos@surrey.ac.uk" TargetMode="External"/><Relationship Id="rId5" Type="http://schemas.openxmlformats.org/officeDocument/2006/relationships/hyperlink" Target="https://gitlab.eps.surrey.ac.uk/cvssp-condor/condor-examples" TargetMode="External"/><Relationship Id="rId6" Type="http://schemas.openxmlformats.org/officeDocument/2006/relationships/hyperlink" Target="https://gitlab.eps.surrey.ac.uk/cvssp-shared-dockerfiles" TargetMode="External"/><Relationship Id="rId7" Type="http://schemas.openxmlformats.org/officeDocument/2006/relationships/hyperlink" Target="https://teams.microsoft.com/l/team/19%3a883397201ec940b196b41f388818f5e3%40thread.skype/conversations?groupId=fde0b9b2-64af-4716-9229-172c7e247262&amp;tenantId=6b902693-1074-40aa-9e21-d89446a2ebb5" TargetMode="External"/><Relationship Id="rId8" Type="http://schemas.openxmlformats.org/officeDocument/2006/relationships/hyperlink" Target="mailto:usersupport@surrey.ac.uk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6.png"/><Relationship Id="rId13" Type="http://schemas.openxmlformats.org/officeDocument/2006/relationships/image" Target="../media/image7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personal.ee.surrey.ac.uk/Personal/J.Collomosse/load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20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8" y="2111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CVSSP Job Control System</a:t>
            </a:r>
            <a:br>
              <a:rPr lang="en"/>
            </a:br>
            <a:r>
              <a:rPr lang="en" sz="24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aka HTCondor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408400" y="1977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Oscar Mendez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Credits: Kosta Polyzos &amp; Necati Cihan Camgoz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88" y="3337525"/>
            <a:ext cx="1405225" cy="14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3506400" y="4690175"/>
            <a:ext cx="21312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1C232"/>
                </a:solidFill>
              </a:rPr>
              <a:t>c</a:t>
            </a:r>
            <a:r>
              <a:rPr b="1" lang="en" sz="2000">
                <a:solidFill>
                  <a:srgbClr val="F1C232"/>
                </a:solidFill>
              </a:rPr>
              <a:t>vssp wiki page</a:t>
            </a:r>
            <a:endParaRPr b="1" sz="2000">
              <a:solidFill>
                <a:srgbClr val="F1C232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 b="15421" l="3438" r="2867" t="17559"/>
          <a:stretch/>
        </p:blipFill>
        <p:spPr>
          <a:xfrm>
            <a:off x="528729" y="211175"/>
            <a:ext cx="1179450" cy="8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2"/>
          <p:cNvGrpSpPr/>
          <p:nvPr/>
        </p:nvGrpSpPr>
        <p:grpSpPr>
          <a:xfrm>
            <a:off x="760294" y="676086"/>
            <a:ext cx="3168552" cy="3738370"/>
            <a:chOff x="4402713" y="1521871"/>
            <a:chExt cx="329375" cy="329375"/>
          </a:xfrm>
        </p:grpSpPr>
        <p:pic>
          <p:nvPicPr>
            <p:cNvPr id="290" name="Google Shape;290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02713" y="152187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22"/>
            <p:cNvSpPr/>
            <p:nvPr/>
          </p:nvSpPr>
          <p:spPr>
            <a:xfrm>
              <a:off x="4533920" y="1660350"/>
              <a:ext cx="89100" cy="84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2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file → </a:t>
            </a:r>
            <a:r>
              <a:rPr lang="en"/>
              <a:t>Jobs</a:t>
            </a:r>
            <a:endParaRPr/>
          </a:p>
        </p:txBody>
      </p:sp>
      <p:sp>
        <p:nvSpPr>
          <p:cNvPr id="293" name="Google Shape;293;p22"/>
          <p:cNvSpPr txBox="1"/>
          <p:nvPr/>
        </p:nvSpPr>
        <p:spPr>
          <a:xfrm>
            <a:off x="4405075" y="676075"/>
            <a:ext cx="3912600" cy="3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Different than just a path to an executable and params: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Required Resources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(i.e. #GPU, #CPU, #Memory)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Requirements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(i.e. Docker, StorNext, SW)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Preferences 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(i.e. target machine)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Environment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(i.e. Vanilla, Docker)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Mounting Points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(i.e. /vol/vssp)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(NOTE: Don’t mount homespaces, it’s slow and might cause trouble with anaconda, etc.)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Submit Multiple Jobs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4" name="Google Shape;2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4375" y="2312049"/>
            <a:ext cx="798975" cy="809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22"/>
          <p:cNvCxnSpPr/>
          <p:nvPr/>
        </p:nvCxnSpPr>
        <p:spPr>
          <a:xfrm>
            <a:off x="2584853" y="2589217"/>
            <a:ext cx="83400" cy="38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22"/>
          <p:cNvCxnSpPr/>
          <p:nvPr/>
        </p:nvCxnSpPr>
        <p:spPr>
          <a:xfrm flipH="1">
            <a:off x="2693185" y="2586134"/>
            <a:ext cx="46500" cy="36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7" name="Google Shape;29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300" y="679488"/>
            <a:ext cx="3912600" cy="385758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2"/>
          <p:cNvSpPr/>
          <p:nvPr/>
        </p:nvSpPr>
        <p:spPr>
          <a:xfrm rot="-1671636">
            <a:off x="136355" y="2379485"/>
            <a:ext cx="8382966" cy="4508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Never use CUDA_VISIBLE_DEVICES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Interaction with HTCondor - Pool status</a:t>
            </a:r>
            <a:endParaRPr/>
          </a:p>
        </p:txBody>
      </p:sp>
      <p:pic>
        <p:nvPicPr>
          <p:cNvPr id="304" name="Google Shape;304;p23"/>
          <p:cNvPicPr preferRelativeResize="0"/>
          <p:nvPr/>
        </p:nvPicPr>
        <p:blipFill rotWithShape="1">
          <a:blip r:embed="rId3">
            <a:alphaModFix/>
          </a:blip>
          <a:srcRect b="15421" l="3438" r="2867" t="17559"/>
          <a:stretch/>
        </p:blipFill>
        <p:spPr>
          <a:xfrm>
            <a:off x="5096387" y="932975"/>
            <a:ext cx="1711226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578" y="1147990"/>
            <a:ext cx="389400" cy="35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4578" y="1552556"/>
            <a:ext cx="389400" cy="3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3"/>
          <p:cNvPicPr preferRelativeResize="0"/>
          <p:nvPr/>
        </p:nvPicPr>
        <p:blipFill rotWithShape="1">
          <a:blip r:embed="rId6">
            <a:alphaModFix/>
          </a:blip>
          <a:srcRect b="0" l="23004" r="24901" t="0"/>
          <a:stretch/>
        </p:blipFill>
        <p:spPr>
          <a:xfrm>
            <a:off x="6807625" y="1036900"/>
            <a:ext cx="679600" cy="9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3"/>
          <p:cNvSpPr txBox="1"/>
          <p:nvPr/>
        </p:nvSpPr>
        <p:spPr>
          <a:xfrm>
            <a:off x="6639525" y="2028375"/>
            <a:ext cx="21312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Condor Central Manager</a:t>
            </a:r>
            <a:b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Submit &amp; Schedule</a:t>
            </a:r>
            <a:b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cvssp-condor-master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9" name="Google Shape;30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3445" y="1215209"/>
            <a:ext cx="329375" cy="3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3"/>
          <p:cNvSpPr/>
          <p:nvPr/>
        </p:nvSpPr>
        <p:spPr>
          <a:xfrm>
            <a:off x="8324653" y="1353688"/>
            <a:ext cx="89100" cy="849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2225" y="1452471"/>
            <a:ext cx="329375" cy="3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3"/>
          <p:cNvSpPr/>
          <p:nvPr/>
        </p:nvSpPr>
        <p:spPr>
          <a:xfrm>
            <a:off x="8402344" y="1597363"/>
            <a:ext cx="89100" cy="8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3"/>
          <p:cNvSpPr txBox="1"/>
          <p:nvPr>
            <p:ph type="title"/>
          </p:nvPr>
        </p:nvSpPr>
        <p:spPr>
          <a:xfrm>
            <a:off x="8193438" y="890600"/>
            <a:ext cx="3294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Q</a:t>
            </a:r>
            <a:endParaRPr sz="1200"/>
          </a:p>
        </p:txBody>
      </p:sp>
      <p:grpSp>
        <p:nvGrpSpPr>
          <p:cNvPr id="314" name="Google Shape;314;p23"/>
          <p:cNvGrpSpPr/>
          <p:nvPr/>
        </p:nvGrpSpPr>
        <p:grpSpPr>
          <a:xfrm>
            <a:off x="8364029" y="1682271"/>
            <a:ext cx="329375" cy="329375"/>
            <a:chOff x="5761396" y="1521871"/>
            <a:chExt cx="329375" cy="329375"/>
          </a:xfrm>
        </p:grpSpPr>
        <p:pic>
          <p:nvPicPr>
            <p:cNvPr id="315" name="Google Shape;315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61396" y="152187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23"/>
            <p:cNvSpPr/>
            <p:nvPr/>
          </p:nvSpPr>
          <p:spPr>
            <a:xfrm>
              <a:off x="5892603" y="1660350"/>
              <a:ext cx="89100" cy="84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" name="Google Shape;317;p23"/>
          <p:cNvGrpSpPr/>
          <p:nvPr/>
        </p:nvGrpSpPr>
        <p:grpSpPr>
          <a:xfrm>
            <a:off x="8502920" y="1941946"/>
            <a:ext cx="329375" cy="329375"/>
            <a:chOff x="6440738" y="1521871"/>
            <a:chExt cx="329375" cy="329375"/>
          </a:xfrm>
        </p:grpSpPr>
        <p:pic>
          <p:nvPicPr>
            <p:cNvPr id="318" name="Google Shape;318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40738" y="152187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23"/>
            <p:cNvSpPr/>
            <p:nvPr/>
          </p:nvSpPr>
          <p:spPr>
            <a:xfrm>
              <a:off x="6571945" y="1660350"/>
              <a:ext cx="89100" cy="84900"/>
            </a:xfrm>
            <a:prstGeom prst="ellipse">
              <a:avLst/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3"/>
          <p:cNvSpPr txBox="1"/>
          <p:nvPr/>
        </p:nvSpPr>
        <p:spPr>
          <a:xfrm>
            <a:off x="265550" y="1781850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condor_status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21" name="Google Shape;321;p23"/>
          <p:cNvPicPr preferRelativeResize="0"/>
          <p:nvPr/>
        </p:nvPicPr>
        <p:blipFill rotWithShape="1">
          <a:blip r:embed="rId8">
            <a:alphaModFix/>
          </a:blip>
          <a:srcRect b="0" l="793" r="0" t="0"/>
          <a:stretch/>
        </p:blipFill>
        <p:spPr>
          <a:xfrm>
            <a:off x="265550" y="2156975"/>
            <a:ext cx="6284451" cy="231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Interaction with HTCondor - Queue status</a:t>
            </a:r>
            <a:endParaRPr/>
          </a:p>
        </p:txBody>
      </p:sp>
      <p:pic>
        <p:nvPicPr>
          <p:cNvPr id="327" name="Google Shape;327;p24"/>
          <p:cNvPicPr preferRelativeResize="0"/>
          <p:nvPr/>
        </p:nvPicPr>
        <p:blipFill rotWithShape="1">
          <a:blip r:embed="rId3">
            <a:alphaModFix/>
          </a:blip>
          <a:srcRect b="15421" l="3438" r="2867" t="17559"/>
          <a:stretch/>
        </p:blipFill>
        <p:spPr>
          <a:xfrm>
            <a:off x="5096387" y="932975"/>
            <a:ext cx="1711226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578" y="1147990"/>
            <a:ext cx="389400" cy="35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4578" y="1552556"/>
            <a:ext cx="389400" cy="3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4"/>
          <p:cNvPicPr preferRelativeResize="0"/>
          <p:nvPr/>
        </p:nvPicPr>
        <p:blipFill rotWithShape="1">
          <a:blip r:embed="rId6">
            <a:alphaModFix/>
          </a:blip>
          <a:srcRect b="0" l="23004" r="24901" t="0"/>
          <a:stretch/>
        </p:blipFill>
        <p:spPr>
          <a:xfrm>
            <a:off x="6807625" y="1036900"/>
            <a:ext cx="679600" cy="9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4"/>
          <p:cNvSpPr txBox="1"/>
          <p:nvPr/>
        </p:nvSpPr>
        <p:spPr>
          <a:xfrm>
            <a:off x="6639525" y="2028375"/>
            <a:ext cx="21312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Condor Central Manager</a:t>
            </a:r>
            <a:b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Submit &amp; Schedule</a:t>
            </a:r>
            <a:b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cvssp-condor-master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3445" y="1215209"/>
            <a:ext cx="329375" cy="3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/>
          <p:nvPr/>
        </p:nvSpPr>
        <p:spPr>
          <a:xfrm>
            <a:off x="8324653" y="1353688"/>
            <a:ext cx="89100" cy="849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2225" y="1452471"/>
            <a:ext cx="329375" cy="3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4"/>
          <p:cNvSpPr/>
          <p:nvPr/>
        </p:nvSpPr>
        <p:spPr>
          <a:xfrm>
            <a:off x="8402344" y="1597363"/>
            <a:ext cx="89100" cy="8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4"/>
          <p:cNvSpPr txBox="1"/>
          <p:nvPr>
            <p:ph type="title"/>
          </p:nvPr>
        </p:nvSpPr>
        <p:spPr>
          <a:xfrm>
            <a:off x="8193438" y="890600"/>
            <a:ext cx="3294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Q</a:t>
            </a:r>
            <a:endParaRPr sz="1200"/>
          </a:p>
        </p:txBody>
      </p:sp>
      <p:grpSp>
        <p:nvGrpSpPr>
          <p:cNvPr id="337" name="Google Shape;337;p24"/>
          <p:cNvGrpSpPr/>
          <p:nvPr/>
        </p:nvGrpSpPr>
        <p:grpSpPr>
          <a:xfrm>
            <a:off x="8364029" y="1682271"/>
            <a:ext cx="329375" cy="329375"/>
            <a:chOff x="5761396" y="1521871"/>
            <a:chExt cx="329375" cy="329375"/>
          </a:xfrm>
        </p:grpSpPr>
        <p:pic>
          <p:nvPicPr>
            <p:cNvPr id="338" name="Google Shape;338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61396" y="152187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4"/>
            <p:cNvSpPr/>
            <p:nvPr/>
          </p:nvSpPr>
          <p:spPr>
            <a:xfrm>
              <a:off x="5892603" y="1660350"/>
              <a:ext cx="89100" cy="84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" name="Google Shape;340;p24"/>
          <p:cNvGrpSpPr/>
          <p:nvPr/>
        </p:nvGrpSpPr>
        <p:grpSpPr>
          <a:xfrm>
            <a:off x="8502920" y="1941946"/>
            <a:ext cx="329375" cy="329375"/>
            <a:chOff x="6440738" y="1521871"/>
            <a:chExt cx="329375" cy="329375"/>
          </a:xfrm>
        </p:grpSpPr>
        <p:pic>
          <p:nvPicPr>
            <p:cNvPr id="341" name="Google Shape;341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40738" y="152187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24"/>
            <p:cNvSpPr/>
            <p:nvPr/>
          </p:nvSpPr>
          <p:spPr>
            <a:xfrm>
              <a:off x="6571945" y="1660350"/>
              <a:ext cx="89100" cy="84900"/>
            </a:xfrm>
            <a:prstGeom prst="ellipse">
              <a:avLst/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3" name="Google Shape;343;p24"/>
          <p:cNvSpPr txBox="1"/>
          <p:nvPr/>
        </p:nvSpPr>
        <p:spPr>
          <a:xfrm>
            <a:off x="105350" y="2603625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condor_q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44" name="Google Shape;34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350" y="2959125"/>
            <a:ext cx="7381875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Interaction with HTCondor - Priorities status</a:t>
            </a:r>
            <a:endParaRPr/>
          </a:p>
        </p:txBody>
      </p:sp>
      <p:pic>
        <p:nvPicPr>
          <p:cNvPr id="350" name="Google Shape;350;p25"/>
          <p:cNvPicPr preferRelativeResize="0"/>
          <p:nvPr/>
        </p:nvPicPr>
        <p:blipFill rotWithShape="1">
          <a:blip r:embed="rId3">
            <a:alphaModFix/>
          </a:blip>
          <a:srcRect b="15421" l="3438" r="2867" t="17559"/>
          <a:stretch/>
        </p:blipFill>
        <p:spPr>
          <a:xfrm>
            <a:off x="5096387" y="932975"/>
            <a:ext cx="1711226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578" y="1147990"/>
            <a:ext cx="389400" cy="35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4578" y="1552556"/>
            <a:ext cx="389400" cy="3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5"/>
          <p:cNvPicPr preferRelativeResize="0"/>
          <p:nvPr/>
        </p:nvPicPr>
        <p:blipFill rotWithShape="1">
          <a:blip r:embed="rId6">
            <a:alphaModFix/>
          </a:blip>
          <a:srcRect b="0" l="23004" r="24901" t="0"/>
          <a:stretch/>
        </p:blipFill>
        <p:spPr>
          <a:xfrm>
            <a:off x="6807625" y="1036900"/>
            <a:ext cx="679600" cy="9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5"/>
          <p:cNvSpPr txBox="1"/>
          <p:nvPr/>
        </p:nvSpPr>
        <p:spPr>
          <a:xfrm>
            <a:off x="6639525" y="2028375"/>
            <a:ext cx="21312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Condor Central Manager</a:t>
            </a:r>
            <a:b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Submit &amp; Schedule</a:t>
            </a:r>
            <a:b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cvssp-condor-master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55" name="Google Shape;35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3445" y="1215209"/>
            <a:ext cx="329375" cy="3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5"/>
          <p:cNvSpPr/>
          <p:nvPr/>
        </p:nvSpPr>
        <p:spPr>
          <a:xfrm>
            <a:off x="8324653" y="1353688"/>
            <a:ext cx="89100" cy="849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2225" y="1452471"/>
            <a:ext cx="329375" cy="3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5"/>
          <p:cNvSpPr/>
          <p:nvPr/>
        </p:nvSpPr>
        <p:spPr>
          <a:xfrm>
            <a:off x="8402344" y="1597363"/>
            <a:ext cx="89100" cy="8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5"/>
          <p:cNvSpPr txBox="1"/>
          <p:nvPr>
            <p:ph type="title"/>
          </p:nvPr>
        </p:nvSpPr>
        <p:spPr>
          <a:xfrm>
            <a:off x="8193438" y="890600"/>
            <a:ext cx="3294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Q</a:t>
            </a:r>
            <a:endParaRPr sz="1200"/>
          </a:p>
        </p:txBody>
      </p:sp>
      <p:grpSp>
        <p:nvGrpSpPr>
          <p:cNvPr id="360" name="Google Shape;360;p25"/>
          <p:cNvGrpSpPr/>
          <p:nvPr/>
        </p:nvGrpSpPr>
        <p:grpSpPr>
          <a:xfrm>
            <a:off x="8364029" y="1682271"/>
            <a:ext cx="329375" cy="329375"/>
            <a:chOff x="5761396" y="1521871"/>
            <a:chExt cx="329375" cy="329375"/>
          </a:xfrm>
        </p:grpSpPr>
        <p:pic>
          <p:nvPicPr>
            <p:cNvPr id="361" name="Google Shape;361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61396" y="152187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25"/>
            <p:cNvSpPr/>
            <p:nvPr/>
          </p:nvSpPr>
          <p:spPr>
            <a:xfrm>
              <a:off x="5892603" y="1660350"/>
              <a:ext cx="89100" cy="84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25"/>
          <p:cNvGrpSpPr/>
          <p:nvPr/>
        </p:nvGrpSpPr>
        <p:grpSpPr>
          <a:xfrm>
            <a:off x="8502920" y="1941946"/>
            <a:ext cx="329375" cy="329375"/>
            <a:chOff x="6440738" y="1521871"/>
            <a:chExt cx="329375" cy="329375"/>
          </a:xfrm>
        </p:grpSpPr>
        <p:pic>
          <p:nvPicPr>
            <p:cNvPr id="364" name="Google Shape;364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40738" y="152187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25"/>
            <p:cNvSpPr/>
            <p:nvPr/>
          </p:nvSpPr>
          <p:spPr>
            <a:xfrm>
              <a:off x="6571945" y="1660350"/>
              <a:ext cx="89100" cy="84900"/>
            </a:xfrm>
            <a:prstGeom prst="ellipse">
              <a:avLst/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6" name="Google Shape;366;p25"/>
          <p:cNvSpPr txBox="1"/>
          <p:nvPr/>
        </p:nvSpPr>
        <p:spPr>
          <a:xfrm>
            <a:off x="111550" y="2486175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condor_userprio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67" name="Google Shape;367;p25"/>
          <p:cNvPicPr preferRelativeResize="0"/>
          <p:nvPr/>
        </p:nvPicPr>
        <p:blipFill rotWithShape="1">
          <a:blip r:embed="rId8">
            <a:alphaModFix/>
          </a:blip>
          <a:srcRect b="0" l="626" r="0" t="0"/>
          <a:stretch/>
        </p:blipFill>
        <p:spPr>
          <a:xfrm>
            <a:off x="195675" y="2959125"/>
            <a:ext cx="5754899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Interaction with HTCondor - GPUs</a:t>
            </a:r>
            <a:endParaRPr/>
          </a:p>
        </p:txBody>
      </p:sp>
      <p:pic>
        <p:nvPicPr>
          <p:cNvPr id="373" name="Google Shape;373;p26"/>
          <p:cNvPicPr preferRelativeResize="0"/>
          <p:nvPr/>
        </p:nvPicPr>
        <p:blipFill rotWithShape="1">
          <a:blip r:embed="rId3">
            <a:alphaModFix/>
          </a:blip>
          <a:srcRect b="15421" l="3438" r="2867" t="17559"/>
          <a:stretch/>
        </p:blipFill>
        <p:spPr>
          <a:xfrm>
            <a:off x="5096387" y="932975"/>
            <a:ext cx="1711226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578" y="1147990"/>
            <a:ext cx="389400" cy="35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4578" y="1552556"/>
            <a:ext cx="389400" cy="3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6"/>
          <p:cNvPicPr preferRelativeResize="0"/>
          <p:nvPr/>
        </p:nvPicPr>
        <p:blipFill rotWithShape="1">
          <a:blip r:embed="rId6">
            <a:alphaModFix/>
          </a:blip>
          <a:srcRect b="0" l="23004" r="24901" t="0"/>
          <a:stretch/>
        </p:blipFill>
        <p:spPr>
          <a:xfrm>
            <a:off x="6807625" y="1036900"/>
            <a:ext cx="679600" cy="9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6"/>
          <p:cNvSpPr txBox="1"/>
          <p:nvPr/>
        </p:nvSpPr>
        <p:spPr>
          <a:xfrm>
            <a:off x="6639525" y="2028375"/>
            <a:ext cx="21312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Condor Central Manager</a:t>
            </a:r>
            <a:b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Submit &amp; Schedule</a:t>
            </a:r>
            <a:b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cvssp-condor-master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78" name="Google Shape;37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3445" y="1215209"/>
            <a:ext cx="329375" cy="3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6"/>
          <p:cNvSpPr/>
          <p:nvPr/>
        </p:nvSpPr>
        <p:spPr>
          <a:xfrm>
            <a:off x="8324653" y="1353688"/>
            <a:ext cx="89100" cy="849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0" name="Google Shape;38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2225" y="1452471"/>
            <a:ext cx="329375" cy="3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6"/>
          <p:cNvSpPr/>
          <p:nvPr/>
        </p:nvSpPr>
        <p:spPr>
          <a:xfrm>
            <a:off x="8402344" y="1597363"/>
            <a:ext cx="89100" cy="8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6"/>
          <p:cNvSpPr txBox="1"/>
          <p:nvPr>
            <p:ph type="title"/>
          </p:nvPr>
        </p:nvSpPr>
        <p:spPr>
          <a:xfrm>
            <a:off x="8193438" y="890600"/>
            <a:ext cx="3294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Q</a:t>
            </a:r>
            <a:endParaRPr sz="1200"/>
          </a:p>
        </p:txBody>
      </p:sp>
      <p:grpSp>
        <p:nvGrpSpPr>
          <p:cNvPr id="383" name="Google Shape;383;p26"/>
          <p:cNvGrpSpPr/>
          <p:nvPr/>
        </p:nvGrpSpPr>
        <p:grpSpPr>
          <a:xfrm>
            <a:off x="8364029" y="1682271"/>
            <a:ext cx="329375" cy="329375"/>
            <a:chOff x="5761396" y="1521871"/>
            <a:chExt cx="329375" cy="329375"/>
          </a:xfrm>
        </p:grpSpPr>
        <p:pic>
          <p:nvPicPr>
            <p:cNvPr id="384" name="Google Shape;384;p2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61396" y="152187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p26"/>
            <p:cNvSpPr/>
            <p:nvPr/>
          </p:nvSpPr>
          <p:spPr>
            <a:xfrm>
              <a:off x="5892603" y="1660350"/>
              <a:ext cx="89100" cy="84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" name="Google Shape;386;p26"/>
          <p:cNvGrpSpPr/>
          <p:nvPr/>
        </p:nvGrpSpPr>
        <p:grpSpPr>
          <a:xfrm>
            <a:off x="8502920" y="1941946"/>
            <a:ext cx="329375" cy="329375"/>
            <a:chOff x="6440738" y="1521871"/>
            <a:chExt cx="329375" cy="329375"/>
          </a:xfrm>
        </p:grpSpPr>
        <p:pic>
          <p:nvPicPr>
            <p:cNvPr id="387" name="Google Shape;387;p2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40738" y="152187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26"/>
            <p:cNvSpPr/>
            <p:nvPr/>
          </p:nvSpPr>
          <p:spPr>
            <a:xfrm>
              <a:off x="6571945" y="1660350"/>
              <a:ext cx="89100" cy="84900"/>
            </a:xfrm>
            <a:prstGeom prst="ellipse">
              <a:avLst/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9" name="Google Shape;389;p26"/>
          <p:cNvSpPr txBox="1"/>
          <p:nvPr/>
        </p:nvSpPr>
        <p:spPr>
          <a:xfrm>
            <a:off x="105350" y="2603625"/>
            <a:ext cx="21312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condor_gstatus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90" name="Google Shape;39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350" y="2959125"/>
            <a:ext cx="6768050" cy="18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HTCondor &amp; Docker</a:t>
            </a:r>
            <a:endParaRPr/>
          </a:p>
        </p:txBody>
      </p:sp>
      <p:sp>
        <p:nvSpPr>
          <p:cNvPr id="396" name="Google Shape;396;p27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Just like any other job!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run job as a Docker container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use any image accessible on DockerHub or any private/public registry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GPUs requested NVIDIA runtime is used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 if you want a special running environment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to Home Dir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to project spaces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to network 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CUDA_VISIBLE_DEVICES: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you are using a library that uses this,</a:t>
            </a:r>
            <a:br>
              <a:rPr lang="en"/>
            </a:br>
            <a:r>
              <a:rPr lang="en"/>
              <a:t>you should be using Docker!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7" name="Google Shape;3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7400" y="0"/>
            <a:ext cx="1486601" cy="9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7"/>
          <p:cNvPicPr preferRelativeResize="0"/>
          <p:nvPr/>
        </p:nvPicPr>
        <p:blipFill rotWithShape="1">
          <a:blip r:embed="rId4">
            <a:alphaModFix/>
          </a:blip>
          <a:srcRect b="15421" l="3438" r="2867" t="17559"/>
          <a:stretch/>
        </p:blipFill>
        <p:spPr>
          <a:xfrm>
            <a:off x="7025" y="0"/>
            <a:ext cx="1405211" cy="10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7775" y="118525"/>
            <a:ext cx="992225" cy="87254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7"/>
          <p:cNvSpPr txBox="1"/>
          <p:nvPr/>
        </p:nvSpPr>
        <p:spPr>
          <a:xfrm>
            <a:off x="4369800" y="3407825"/>
            <a:ext cx="4697700" cy="118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universe         = docker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docker_image = registry.eps.surrey.ac.uk/archangel:4df819e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executable = myexe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arguments = -a1 one -a2 two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Condor ISN’T</a:t>
            </a:r>
            <a:endParaRPr/>
          </a:p>
        </p:txBody>
      </p:sp>
      <p:sp>
        <p:nvSpPr>
          <p:cNvPr id="406" name="Google Shape;406;p28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Magic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>
                <a:solidFill>
                  <a:srgbClr val="CACACA"/>
                </a:solidFill>
              </a:rPr>
              <a:t>Condor isn’t Magic: </a:t>
            </a:r>
            <a:r>
              <a:rPr lang="en"/>
              <a:t>You will hear me say this.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will need to put in </a:t>
            </a:r>
            <a:r>
              <a:rPr b="1" lang="en"/>
              <a:t>WORK </a:t>
            </a:r>
            <a:r>
              <a:rPr lang="en"/>
              <a:t>to make condor work.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replacement for </a:t>
            </a:r>
            <a:r>
              <a:rPr b="1" lang="en"/>
              <a:t>niceness</a:t>
            </a:r>
            <a:r>
              <a:rPr lang="en"/>
              <a:t> and </a:t>
            </a:r>
            <a:r>
              <a:rPr b="1" lang="en"/>
              <a:t>good will</a:t>
            </a:r>
            <a:r>
              <a:rPr lang="en"/>
              <a:t>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Respect Deadlines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Don’t launch 1000’s of jobs right before a deadline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Respect Resources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Don’t launch CPU jobs on GPU machines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Don’t take a 40GB GPU for something that needs 5GB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Respect Others: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"/>
              <a:t>POLITELY </a:t>
            </a:r>
            <a:r>
              <a:rPr lang="en"/>
              <a:t>let people know if you think they are misusing condor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you are told you are misusing </a:t>
            </a:r>
            <a:r>
              <a:rPr lang="en"/>
              <a:t>condor</a:t>
            </a:r>
            <a:r>
              <a:rPr lang="en"/>
              <a:t>, listen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Bulletproof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There </a:t>
            </a:r>
            <a:r>
              <a:rPr b="1" lang="en"/>
              <a:t>ARE </a:t>
            </a:r>
            <a:r>
              <a:rPr lang="en"/>
              <a:t>bugs, annoyances, quirks, hacks, abuses, etc.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Condor ISN’T</a:t>
            </a:r>
            <a:endParaRPr/>
          </a:p>
        </p:txBody>
      </p:sp>
      <p:sp>
        <p:nvSpPr>
          <p:cNvPr id="412" name="Google Shape;412;p29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buffet: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try to cater for everyone, but generic solutions are always preferable.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personal supercomputer: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 NICE!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programmer: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Condor won’t fix your 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</a:t>
            </a:r>
            <a:r>
              <a:rPr b="1" lang="en"/>
              <a:t>WILL </a:t>
            </a:r>
            <a:r>
              <a:rPr lang="en"/>
              <a:t>need to make your code condor friendly (it’s normally easy!)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you run into problems, let us know.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condor isn’t working for you, let us know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Condor is constantly evolving to meet our needs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MAGIC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Condor isn’t magic!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rely on </a:t>
            </a:r>
            <a:r>
              <a:rPr b="1" lang="en"/>
              <a:t>YOU</a:t>
            </a:r>
            <a:r>
              <a:rPr lang="en"/>
              <a:t> for that.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get help?</a:t>
            </a:r>
            <a:endParaRPr/>
          </a:p>
        </p:txBody>
      </p:sp>
      <p:sp>
        <p:nvSpPr>
          <p:cNvPr id="418" name="Google Shape;418;p30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CVSSP wiki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https://cvssp.org/mediawiki/index.php/CVSSP_Job_Control_System</a:t>
            </a:r>
            <a:r>
              <a:rPr lang="en"/>
              <a:t>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https://bookstack.eps.surrey.ac.uk/books/htcondor---job-scheduling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Gitlab: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5"/>
              </a:rPr>
              <a:t>https://gitlab.eps.surrey.ac.uk/cvssp-condor/condor-examples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6"/>
              </a:rPr>
              <a:t>https://gitlab.eps.surrey.ac.uk/cvssp-shared-dockerfiles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TEAMS: </a:t>
            </a:r>
            <a:r>
              <a:rPr b="1" lang="en" u="sng">
                <a:solidFill>
                  <a:schemeClr val="hlink"/>
                </a:solidFill>
                <a:hlinkClick r:id="rId7"/>
              </a:rPr>
              <a:t>https://teams.microsoft.com/l/team/19%3a883397201ec940b196b41f388818f5e3%40thread.skype/conversations?groupId=fde0b9b2-64af-4716-9229-172c7e247262&amp;tenantId=6b902693-1074-40aa-9e21-d89446a2ebb5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Google: Htcondor + keywords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helpdesk (</a:t>
            </a:r>
            <a:r>
              <a:rPr lang="en" u="sng">
                <a:solidFill>
                  <a:schemeClr val="hlink"/>
                </a:solidFill>
                <a:hlinkClick r:id="rId8"/>
              </a:rPr>
              <a:t>usersupport@surrey.ac.uk</a:t>
            </a:r>
            <a:r>
              <a:rPr lang="en"/>
              <a:t>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Kosta (</a:t>
            </a:r>
            <a:r>
              <a:rPr lang="en" u="sng">
                <a:solidFill>
                  <a:schemeClr val="hlink"/>
                </a:solidFill>
                <a:hlinkClick r:id="rId9"/>
              </a:rPr>
              <a:t>k.polyzos@surrey.ac.uk</a:t>
            </a:r>
            <a:r>
              <a:rPr lang="en"/>
              <a:t>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Colleagues</a:t>
            </a:r>
            <a:r>
              <a:rPr b="1" lang="en"/>
              <a:t>!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1"/>
          <p:cNvSpPr txBox="1"/>
          <p:nvPr>
            <p:ph idx="1" type="body"/>
          </p:nvPr>
        </p:nvSpPr>
        <p:spPr>
          <a:xfrm>
            <a:off x="311700" y="2460300"/>
            <a:ext cx="8520600" cy="21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Hello World!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Interactive Job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MATLAB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+ Catching SIGTERM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Caffe (Compilation)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TensorFlow &lt; 1.5 + MNIST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Condor Tutorial</a:t>
            </a:r>
            <a:endParaRPr/>
          </a:p>
        </p:txBody>
      </p:sp>
      <p:sp>
        <p:nvSpPr>
          <p:cNvPr id="425" name="Google Shape;425;p31"/>
          <p:cNvSpPr txBox="1"/>
          <p:nvPr>
            <p:ph idx="1" type="body"/>
          </p:nvPr>
        </p:nvSpPr>
        <p:spPr>
          <a:xfrm>
            <a:off x="5087558" y="2499950"/>
            <a:ext cx="3765300" cy="18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TensorFlow &gt; 1.5 + MNIST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26" name="Google Shape;4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498" y="1310204"/>
            <a:ext cx="1047000" cy="10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1"/>
          <p:cNvPicPr preferRelativeResize="0"/>
          <p:nvPr/>
        </p:nvPicPr>
        <p:blipFill rotWithShape="1">
          <a:blip r:embed="rId4">
            <a:alphaModFix/>
          </a:blip>
          <a:srcRect b="15421" l="3438" r="2867" t="17559"/>
          <a:stretch/>
        </p:blipFill>
        <p:spPr>
          <a:xfrm>
            <a:off x="7025" y="0"/>
            <a:ext cx="1405211" cy="10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6380" y="1310200"/>
            <a:ext cx="1507650" cy="10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		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What is Condor?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Interaction with Condor: basic commands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Condor ISN’T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How do you get Help?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Condor Tutorial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Example #1: Hello World!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Example #2: Interactive jobs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Example #7: Condor with Docker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Example01 - Hello World!</a:t>
            </a:r>
            <a:endParaRPr/>
          </a:p>
        </p:txBody>
      </p:sp>
      <p:pic>
        <p:nvPicPr>
          <p:cNvPr id="434" name="Google Shape;434;p32"/>
          <p:cNvPicPr preferRelativeResize="0"/>
          <p:nvPr/>
        </p:nvPicPr>
        <p:blipFill rotWithShape="1">
          <a:blip r:embed="rId3">
            <a:alphaModFix/>
          </a:blip>
          <a:srcRect b="15421" l="3438" r="2867" t="17559"/>
          <a:stretch/>
        </p:blipFill>
        <p:spPr>
          <a:xfrm>
            <a:off x="7025" y="0"/>
            <a:ext cx="1405211" cy="10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9973" y="25754"/>
            <a:ext cx="1047000" cy="10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2"/>
          <p:cNvSpPr txBox="1"/>
          <p:nvPr>
            <p:ph type="title"/>
          </p:nvPr>
        </p:nvSpPr>
        <p:spPr>
          <a:xfrm>
            <a:off x="311700" y="2071950"/>
            <a:ext cx="8520600" cy="4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cvssp-condor-master:/scratch/CondorDemo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Example02 - Interactive Job = SSH</a:t>
            </a:r>
            <a:endParaRPr/>
          </a:p>
        </p:txBody>
      </p:sp>
      <p:pic>
        <p:nvPicPr>
          <p:cNvPr id="442" name="Google Shape;442;p33"/>
          <p:cNvPicPr preferRelativeResize="0"/>
          <p:nvPr/>
        </p:nvPicPr>
        <p:blipFill rotWithShape="1">
          <a:blip r:embed="rId3">
            <a:alphaModFix/>
          </a:blip>
          <a:srcRect b="15421" l="3438" r="2867" t="17559"/>
          <a:stretch/>
        </p:blipFill>
        <p:spPr>
          <a:xfrm>
            <a:off x="7025" y="0"/>
            <a:ext cx="1405211" cy="10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9973" y="25754"/>
            <a:ext cx="1047000" cy="10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3"/>
          <p:cNvSpPr txBox="1"/>
          <p:nvPr>
            <p:ph type="title"/>
          </p:nvPr>
        </p:nvSpPr>
        <p:spPr>
          <a:xfrm>
            <a:off x="311700" y="2071950"/>
            <a:ext cx="8520600" cy="4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cvssp-condor-master:/scratch/CondorDemo </a:t>
            </a:r>
            <a:endParaRPr/>
          </a:p>
        </p:txBody>
      </p:sp>
      <p:sp>
        <p:nvSpPr>
          <p:cNvPr id="445" name="Google Shape;445;p33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Example03 - MATLAB</a:t>
            </a:r>
            <a:endParaRPr/>
          </a:p>
        </p:txBody>
      </p:sp>
      <p:pic>
        <p:nvPicPr>
          <p:cNvPr id="451" name="Google Shape;451;p34"/>
          <p:cNvPicPr preferRelativeResize="0"/>
          <p:nvPr/>
        </p:nvPicPr>
        <p:blipFill rotWithShape="1">
          <a:blip r:embed="rId3">
            <a:alphaModFix/>
          </a:blip>
          <a:srcRect b="15421" l="3438" r="2867" t="17559"/>
          <a:stretch/>
        </p:blipFill>
        <p:spPr>
          <a:xfrm>
            <a:off x="7025" y="0"/>
            <a:ext cx="1405211" cy="10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9973" y="25754"/>
            <a:ext cx="1047000" cy="10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4"/>
          <p:cNvSpPr txBox="1"/>
          <p:nvPr>
            <p:ph type="title"/>
          </p:nvPr>
        </p:nvSpPr>
        <p:spPr>
          <a:xfrm>
            <a:off x="311700" y="2071950"/>
            <a:ext cx="8520600" cy="4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cvssp-condor-master:/scratch/CondorDemo </a:t>
            </a:r>
            <a:endParaRPr/>
          </a:p>
        </p:txBody>
      </p:sp>
      <p:sp>
        <p:nvSpPr>
          <p:cNvPr id="454" name="Google Shape;454;p34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Example04 - Python + Catching SIGTERM</a:t>
            </a:r>
            <a:endParaRPr/>
          </a:p>
        </p:txBody>
      </p:sp>
      <p:pic>
        <p:nvPicPr>
          <p:cNvPr id="460" name="Google Shape;460;p35"/>
          <p:cNvPicPr preferRelativeResize="0"/>
          <p:nvPr/>
        </p:nvPicPr>
        <p:blipFill rotWithShape="1">
          <a:blip r:embed="rId3">
            <a:alphaModFix/>
          </a:blip>
          <a:srcRect b="15421" l="3438" r="2867" t="17559"/>
          <a:stretch/>
        </p:blipFill>
        <p:spPr>
          <a:xfrm>
            <a:off x="7025" y="0"/>
            <a:ext cx="1405211" cy="10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9973" y="25754"/>
            <a:ext cx="1047000" cy="10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5"/>
          <p:cNvSpPr txBox="1"/>
          <p:nvPr>
            <p:ph type="title"/>
          </p:nvPr>
        </p:nvSpPr>
        <p:spPr>
          <a:xfrm>
            <a:off x="311700" y="2071950"/>
            <a:ext cx="8520600" cy="4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cvssp-condor-master:/scratch/CondorDemo </a:t>
            </a:r>
            <a:endParaRPr/>
          </a:p>
        </p:txBody>
      </p:sp>
      <p:sp>
        <p:nvSpPr>
          <p:cNvPr id="463" name="Google Shape;463;p35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Example05 </a:t>
            </a:r>
            <a:r>
              <a:rPr lang="en"/>
              <a:t>- Caffe Compilation</a:t>
            </a:r>
            <a:endParaRPr/>
          </a:p>
        </p:txBody>
      </p:sp>
      <p:pic>
        <p:nvPicPr>
          <p:cNvPr id="469" name="Google Shape;4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9973" y="25754"/>
            <a:ext cx="1047000" cy="10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6"/>
          <p:cNvPicPr preferRelativeResize="0"/>
          <p:nvPr/>
        </p:nvPicPr>
        <p:blipFill rotWithShape="1">
          <a:blip r:embed="rId4">
            <a:alphaModFix/>
          </a:blip>
          <a:srcRect b="15421" l="3438" r="2867" t="17559"/>
          <a:stretch/>
        </p:blipFill>
        <p:spPr>
          <a:xfrm>
            <a:off x="7025" y="0"/>
            <a:ext cx="1405211" cy="100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1" name="Google Shape;471;p36"/>
          <p:cNvCxnSpPr/>
          <p:nvPr/>
        </p:nvCxnSpPr>
        <p:spPr>
          <a:xfrm>
            <a:off x="953762" y="265600"/>
            <a:ext cx="157200" cy="70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2" name="Google Shape;472;p36"/>
          <p:cNvCxnSpPr/>
          <p:nvPr/>
        </p:nvCxnSpPr>
        <p:spPr>
          <a:xfrm flipH="1">
            <a:off x="1131310" y="259875"/>
            <a:ext cx="87300" cy="68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3" name="Google Shape;473;p36"/>
          <p:cNvSpPr txBox="1"/>
          <p:nvPr>
            <p:ph type="title"/>
          </p:nvPr>
        </p:nvSpPr>
        <p:spPr>
          <a:xfrm>
            <a:off x="311700" y="2071950"/>
            <a:ext cx="8520600" cy="4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cvssp-condor-master:/scratch/CondorDemo </a:t>
            </a:r>
            <a:endParaRPr/>
          </a:p>
        </p:txBody>
      </p:sp>
      <p:sp>
        <p:nvSpPr>
          <p:cNvPr id="474" name="Google Shape;474;p36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Example06 - TensorFlow &lt; 1.5 + MNIST</a:t>
            </a:r>
            <a:endParaRPr/>
          </a:p>
        </p:txBody>
      </p:sp>
      <p:pic>
        <p:nvPicPr>
          <p:cNvPr id="480" name="Google Shape;480;p37"/>
          <p:cNvPicPr preferRelativeResize="0"/>
          <p:nvPr/>
        </p:nvPicPr>
        <p:blipFill rotWithShape="1">
          <a:blip r:embed="rId3">
            <a:alphaModFix/>
          </a:blip>
          <a:srcRect b="15421" l="3438" r="2867" t="17559"/>
          <a:stretch/>
        </p:blipFill>
        <p:spPr>
          <a:xfrm>
            <a:off x="7025" y="0"/>
            <a:ext cx="1405211" cy="10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9973" y="25754"/>
            <a:ext cx="1047000" cy="10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7"/>
          <p:cNvSpPr txBox="1"/>
          <p:nvPr>
            <p:ph type="title"/>
          </p:nvPr>
        </p:nvSpPr>
        <p:spPr>
          <a:xfrm>
            <a:off x="311700" y="2071950"/>
            <a:ext cx="8520600" cy="4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cvssp-condor-master:/scratch/CondorDemo </a:t>
            </a:r>
            <a:endParaRPr/>
          </a:p>
        </p:txBody>
      </p:sp>
      <p:sp>
        <p:nvSpPr>
          <p:cNvPr id="483" name="Google Shape;483;p37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Example07 - TensorFlow &gt; 1.5 + MNIST</a:t>
            </a:r>
            <a:endParaRPr/>
          </a:p>
        </p:txBody>
      </p:sp>
      <p:pic>
        <p:nvPicPr>
          <p:cNvPr id="489" name="Google Shape;4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6355" y="0"/>
            <a:ext cx="1507650" cy="10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8"/>
          <p:cNvPicPr preferRelativeResize="0"/>
          <p:nvPr/>
        </p:nvPicPr>
        <p:blipFill rotWithShape="1">
          <a:blip r:embed="rId4">
            <a:alphaModFix/>
          </a:blip>
          <a:srcRect b="15421" l="3438" r="2867" t="17559"/>
          <a:stretch/>
        </p:blipFill>
        <p:spPr>
          <a:xfrm>
            <a:off x="7025" y="0"/>
            <a:ext cx="1405211" cy="10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8"/>
          <p:cNvSpPr txBox="1"/>
          <p:nvPr>
            <p:ph type="title"/>
          </p:nvPr>
        </p:nvSpPr>
        <p:spPr>
          <a:xfrm>
            <a:off x="311700" y="2071950"/>
            <a:ext cx="8520600" cy="4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cvssp-condor-master:/scratch/CondorDemo </a:t>
            </a:r>
            <a:endParaRPr/>
          </a:p>
        </p:txBody>
      </p:sp>
      <p:sp>
        <p:nvSpPr>
          <p:cNvPr id="492" name="Google Shape;492;p38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Honourable Mention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Cihan Used to present this slides (and spear-headed condor)</a:t>
            </a:r>
            <a:endParaRPr/>
          </a:p>
        </p:txBody>
      </p:sp>
      <p:grpSp>
        <p:nvGrpSpPr>
          <p:cNvPr id="76" name="Google Shape;76;p15"/>
          <p:cNvGrpSpPr/>
          <p:nvPr/>
        </p:nvGrpSpPr>
        <p:grpSpPr>
          <a:xfrm>
            <a:off x="5774441" y="1917710"/>
            <a:ext cx="2295328" cy="2295328"/>
            <a:chOff x="8351250" y="4429150"/>
            <a:chExt cx="572701" cy="572701"/>
          </a:xfrm>
        </p:grpSpPr>
        <p:pic>
          <p:nvPicPr>
            <p:cNvPr id="77" name="Google Shape;77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51250" y="4429150"/>
              <a:ext cx="572701" cy="572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5"/>
            <p:cNvPicPr preferRelativeResize="0"/>
            <p:nvPr/>
          </p:nvPicPr>
          <p:blipFill rotWithShape="1">
            <a:blip r:embed="rId4">
              <a:alphaModFix/>
            </a:blip>
            <a:srcRect b="16072" l="0" r="0" t="15269"/>
            <a:stretch/>
          </p:blipFill>
          <p:spPr>
            <a:xfrm>
              <a:off x="8540675" y="4576411"/>
              <a:ext cx="193850" cy="76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5"/>
            <p:cNvPicPr preferRelativeResize="0"/>
            <p:nvPr/>
          </p:nvPicPr>
          <p:blipFill rotWithShape="1">
            <a:blip r:embed="rId5">
              <a:alphaModFix/>
            </a:blip>
            <a:srcRect b="1701" l="10756" r="11464" t="39003"/>
            <a:stretch/>
          </p:blipFill>
          <p:spPr>
            <a:xfrm>
              <a:off x="8566063" y="4653862"/>
              <a:ext cx="143075" cy="123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Honourable Mention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Cihan Used to present this slides (and spear-headed condor)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We’ve since upgraded!</a:t>
            </a:r>
            <a:endParaRPr b="1" sz="2400"/>
          </a:p>
        </p:txBody>
      </p:sp>
      <p:grpSp>
        <p:nvGrpSpPr>
          <p:cNvPr id="86" name="Google Shape;86;p16"/>
          <p:cNvGrpSpPr/>
          <p:nvPr/>
        </p:nvGrpSpPr>
        <p:grpSpPr>
          <a:xfrm>
            <a:off x="5644714" y="1800337"/>
            <a:ext cx="2430370" cy="2430370"/>
            <a:chOff x="5644727" y="1813537"/>
            <a:chExt cx="2430370" cy="2430370"/>
          </a:xfrm>
        </p:grpSpPr>
        <p:pic>
          <p:nvPicPr>
            <p:cNvPr id="87" name="Google Shape;8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44727" y="1813537"/>
              <a:ext cx="2430370" cy="2430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56550" y="2760050"/>
              <a:ext cx="1006700" cy="489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b="26615" l="0" r="0" t="2068"/>
          <a:stretch/>
        </p:blipFill>
        <p:spPr>
          <a:xfrm>
            <a:off x="5075095" y="48528"/>
            <a:ext cx="3569610" cy="2430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heavy jobs - the conventional way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Login to a server: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$ ssh server.eps.surrey.ac.uk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Execute the job: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$ nohup myexe -a1 one -a2 two &gt;&amp; log_file &amp;</a:t>
            </a:r>
            <a:endParaRPr/>
          </a:p>
        </p:txBody>
      </p:sp>
      <p:cxnSp>
        <p:nvCxnSpPr>
          <p:cNvPr id="96" name="Google Shape;96;p17"/>
          <p:cNvCxnSpPr/>
          <p:nvPr/>
        </p:nvCxnSpPr>
        <p:spPr>
          <a:xfrm flipH="1">
            <a:off x="847975" y="2936175"/>
            <a:ext cx="402300" cy="54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7"/>
          <p:cNvCxnSpPr/>
          <p:nvPr/>
        </p:nvCxnSpPr>
        <p:spPr>
          <a:xfrm flipH="1">
            <a:off x="1832225" y="2942375"/>
            <a:ext cx="160800" cy="50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" name="Google Shape;98;p17"/>
          <p:cNvSpPr/>
          <p:nvPr/>
        </p:nvSpPr>
        <p:spPr>
          <a:xfrm rot="5400000">
            <a:off x="3045275" y="2240925"/>
            <a:ext cx="160800" cy="1398900"/>
          </a:xfrm>
          <a:prstGeom prst="rightBrace">
            <a:avLst>
              <a:gd fmla="val 8333" name="adj1"/>
              <a:gd fmla="val 5088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" name="Google Shape;99;p17"/>
          <p:cNvCxnSpPr/>
          <p:nvPr/>
        </p:nvCxnSpPr>
        <p:spPr>
          <a:xfrm>
            <a:off x="4029375" y="2917600"/>
            <a:ext cx="0" cy="45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" name="Google Shape;100;p17"/>
          <p:cNvSpPr txBox="1"/>
          <p:nvPr/>
        </p:nvSpPr>
        <p:spPr>
          <a:xfrm>
            <a:off x="80475" y="3480975"/>
            <a:ext cx="12192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No HangUP: safe to logoff</a:t>
            </a:r>
            <a:endParaRPr sz="1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207025" y="3332425"/>
            <a:ext cx="12192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Your program</a:t>
            </a:r>
            <a:endParaRPr sz="1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2618200" y="3020775"/>
            <a:ext cx="12192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Arguments</a:t>
            </a:r>
            <a:endParaRPr sz="1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3210450" y="3400525"/>
            <a:ext cx="18279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Redirect stdout/stderr to a log file</a:t>
            </a:r>
            <a:endParaRPr sz="1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04" name="Google Shape;104;p17"/>
          <p:cNvCxnSpPr/>
          <p:nvPr/>
        </p:nvCxnSpPr>
        <p:spPr>
          <a:xfrm>
            <a:off x="5205400" y="2929975"/>
            <a:ext cx="687000" cy="39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" name="Google Shape;105;p17"/>
          <p:cNvSpPr txBox="1"/>
          <p:nvPr/>
        </p:nvSpPr>
        <p:spPr>
          <a:xfrm>
            <a:off x="5205325" y="3270550"/>
            <a:ext cx="17478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Detach from terminal</a:t>
            </a:r>
            <a:endParaRPr sz="1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servers? When available?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CVSSP has &gt;40 servers with different resources (RAM, GPU, CPU, StorNext, ...)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http://personal.ee.surrey.ac.uk/Personal/J.Collomosse/load.html</a:t>
            </a:r>
            <a:r>
              <a:rPr lang="en"/>
              <a:t> 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18"/>
          <p:cNvGrpSpPr/>
          <p:nvPr/>
        </p:nvGrpSpPr>
        <p:grpSpPr>
          <a:xfrm>
            <a:off x="902102" y="2621150"/>
            <a:ext cx="6850850" cy="2218998"/>
            <a:chOff x="1264302" y="2766050"/>
            <a:chExt cx="6850850" cy="2218998"/>
          </a:xfrm>
        </p:grpSpPr>
        <p:pic>
          <p:nvPicPr>
            <p:cNvPr id="113" name="Google Shape;113;p18"/>
            <p:cNvPicPr preferRelativeResize="0"/>
            <p:nvPr/>
          </p:nvPicPr>
          <p:blipFill rotWithShape="1">
            <a:blip r:embed="rId4">
              <a:alphaModFix/>
            </a:blip>
            <a:srcRect b="26585" l="0" r="0" t="25795"/>
            <a:stretch/>
          </p:blipFill>
          <p:spPr>
            <a:xfrm>
              <a:off x="1264302" y="3809750"/>
              <a:ext cx="1017075" cy="48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8"/>
            <p:cNvPicPr preferRelativeResize="0"/>
            <p:nvPr/>
          </p:nvPicPr>
          <p:blipFill rotWithShape="1">
            <a:blip r:embed="rId4">
              <a:alphaModFix/>
            </a:blip>
            <a:srcRect b="26585" l="0" r="0" t="25795"/>
            <a:stretch/>
          </p:blipFill>
          <p:spPr>
            <a:xfrm>
              <a:off x="3122795" y="3809750"/>
              <a:ext cx="1017075" cy="48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8"/>
            <p:cNvPicPr preferRelativeResize="0"/>
            <p:nvPr/>
          </p:nvPicPr>
          <p:blipFill rotWithShape="1">
            <a:blip r:embed="rId4">
              <a:alphaModFix/>
            </a:blip>
            <a:srcRect b="26585" l="0" r="0" t="25795"/>
            <a:stretch/>
          </p:blipFill>
          <p:spPr>
            <a:xfrm>
              <a:off x="4447877" y="3809750"/>
              <a:ext cx="1017075" cy="48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8"/>
            <p:cNvPicPr preferRelativeResize="0"/>
            <p:nvPr/>
          </p:nvPicPr>
          <p:blipFill rotWithShape="1">
            <a:blip r:embed="rId4">
              <a:alphaModFix/>
            </a:blip>
            <a:srcRect b="26585" l="0" r="0" t="25795"/>
            <a:stretch/>
          </p:blipFill>
          <p:spPr>
            <a:xfrm>
              <a:off x="5772983" y="3809750"/>
              <a:ext cx="1017075" cy="48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8"/>
            <p:cNvPicPr preferRelativeResize="0"/>
            <p:nvPr/>
          </p:nvPicPr>
          <p:blipFill rotWithShape="1">
            <a:blip r:embed="rId4">
              <a:alphaModFix/>
            </a:blip>
            <a:srcRect b="26585" l="0" r="0" t="25795"/>
            <a:stretch/>
          </p:blipFill>
          <p:spPr>
            <a:xfrm>
              <a:off x="7098077" y="3809750"/>
              <a:ext cx="1017075" cy="48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3251807" y="4713294"/>
              <a:ext cx="608975" cy="271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4308" y="4294073"/>
              <a:ext cx="389400" cy="355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72840" y="4277195"/>
              <a:ext cx="389400" cy="38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22808" y="4294073"/>
              <a:ext cx="389400" cy="355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47415" y="4294070"/>
              <a:ext cx="389400" cy="38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5904657" y="4663119"/>
              <a:ext cx="608975" cy="271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53633" y="4294073"/>
              <a:ext cx="389400" cy="355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14640" y="4277195"/>
              <a:ext cx="389400" cy="38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88220" y="4294073"/>
              <a:ext cx="389400" cy="355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981302" y="4277195"/>
              <a:ext cx="389400" cy="38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7262732" y="4663119"/>
              <a:ext cx="608975" cy="271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78758" y="4294073"/>
              <a:ext cx="389400" cy="355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568140" y="4294070"/>
              <a:ext cx="389400" cy="389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1" name="Google Shape;131;p18"/>
            <p:cNvCxnSpPr>
              <a:stCxn id="132" idx="2"/>
              <a:endCxn id="114" idx="0"/>
            </p:cNvCxnSpPr>
            <p:nvPr/>
          </p:nvCxnSpPr>
          <p:spPr>
            <a:xfrm flipH="1">
              <a:off x="3631275" y="3338751"/>
              <a:ext cx="2669100" cy="471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3" name="Google Shape;133;p18"/>
            <p:cNvCxnSpPr>
              <a:stCxn id="132" idx="2"/>
              <a:endCxn id="115" idx="0"/>
            </p:cNvCxnSpPr>
            <p:nvPr/>
          </p:nvCxnSpPr>
          <p:spPr>
            <a:xfrm flipH="1">
              <a:off x="4956375" y="3338751"/>
              <a:ext cx="1344000" cy="471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4" name="Google Shape;134;p18"/>
            <p:cNvCxnSpPr>
              <a:stCxn id="132" idx="2"/>
              <a:endCxn id="116" idx="0"/>
            </p:cNvCxnSpPr>
            <p:nvPr/>
          </p:nvCxnSpPr>
          <p:spPr>
            <a:xfrm flipH="1">
              <a:off x="6281475" y="3338751"/>
              <a:ext cx="18900" cy="471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5" name="Google Shape;135;p18"/>
            <p:cNvCxnSpPr>
              <a:stCxn id="132" idx="2"/>
              <a:endCxn id="117" idx="0"/>
            </p:cNvCxnSpPr>
            <p:nvPr/>
          </p:nvCxnSpPr>
          <p:spPr>
            <a:xfrm>
              <a:off x="6300375" y="3338751"/>
              <a:ext cx="1306200" cy="471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36" name="Google Shape;136;p18"/>
            <p:cNvGrpSpPr/>
            <p:nvPr/>
          </p:nvGrpSpPr>
          <p:grpSpPr>
            <a:xfrm>
              <a:off x="6014025" y="2766050"/>
              <a:ext cx="572701" cy="572701"/>
              <a:chOff x="8351250" y="4429150"/>
              <a:chExt cx="572701" cy="572701"/>
            </a:xfrm>
          </p:grpSpPr>
          <p:pic>
            <p:nvPicPr>
              <p:cNvPr id="132" name="Google Shape;132;p18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8351250" y="4429150"/>
                <a:ext cx="572701" cy="5727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7" name="Google Shape;137;p18"/>
              <p:cNvPicPr preferRelativeResize="0"/>
              <p:nvPr/>
            </p:nvPicPr>
            <p:blipFill rotWithShape="1">
              <a:blip r:embed="rId9">
                <a:alphaModFix/>
              </a:blip>
              <a:srcRect b="16072" l="0" r="0" t="15269"/>
              <a:stretch/>
            </p:blipFill>
            <p:spPr>
              <a:xfrm>
                <a:off x="8540675" y="4576411"/>
                <a:ext cx="193850" cy="760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18"/>
              <p:cNvPicPr preferRelativeResize="0"/>
              <p:nvPr/>
            </p:nvPicPr>
            <p:blipFill rotWithShape="1">
              <a:blip r:embed="rId10">
                <a:alphaModFix/>
              </a:blip>
              <a:srcRect b="1701" l="10756" r="11464" t="39003"/>
              <a:stretch/>
            </p:blipFill>
            <p:spPr>
              <a:xfrm>
                <a:off x="8566063" y="4653862"/>
                <a:ext cx="143075" cy="123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9" name="Google Shape;139;p18"/>
            <p:cNvGrpSpPr/>
            <p:nvPr/>
          </p:nvGrpSpPr>
          <p:grpSpPr>
            <a:xfrm>
              <a:off x="3314425" y="2766050"/>
              <a:ext cx="572701" cy="572701"/>
              <a:chOff x="4342500" y="2482850"/>
              <a:chExt cx="572701" cy="572701"/>
            </a:xfrm>
          </p:grpSpPr>
          <p:grpSp>
            <p:nvGrpSpPr>
              <p:cNvPr id="140" name="Google Shape;140;p18"/>
              <p:cNvGrpSpPr/>
              <p:nvPr/>
            </p:nvGrpSpPr>
            <p:grpSpPr>
              <a:xfrm>
                <a:off x="4342500" y="2482850"/>
                <a:ext cx="572701" cy="572701"/>
                <a:chOff x="6319075" y="802550"/>
                <a:chExt cx="572701" cy="572701"/>
              </a:xfrm>
            </p:grpSpPr>
            <p:pic>
              <p:nvPicPr>
                <p:cNvPr id="141" name="Google Shape;141;p18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6319075" y="802550"/>
                  <a:ext cx="572701" cy="5727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2" name="Google Shape;142;p18"/>
                <p:cNvSpPr/>
                <p:nvPr/>
              </p:nvSpPr>
              <p:spPr>
                <a:xfrm>
                  <a:off x="6560875" y="1230250"/>
                  <a:ext cx="89100" cy="84900"/>
                </a:xfrm>
                <a:prstGeom prst="ellipse">
                  <a:avLst/>
                </a:prstGeom>
                <a:solidFill>
                  <a:srgbClr val="0000FF"/>
                </a:solidFill>
                <a:ln cap="flat" cmpd="sng" w="9525">
                  <a:solidFill>
                    <a:srgbClr val="9E9E9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143" name="Google Shape;143;p18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4464163" y="2535414"/>
                <a:ext cx="329376" cy="3293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4" name="Google Shape;144;p18"/>
            <p:cNvGrpSpPr/>
            <p:nvPr/>
          </p:nvGrpSpPr>
          <p:grpSpPr>
            <a:xfrm>
              <a:off x="4670054" y="2766050"/>
              <a:ext cx="572701" cy="572701"/>
              <a:chOff x="5021842" y="2482850"/>
              <a:chExt cx="572701" cy="572701"/>
            </a:xfrm>
          </p:grpSpPr>
          <p:grpSp>
            <p:nvGrpSpPr>
              <p:cNvPr id="145" name="Google Shape;145;p18"/>
              <p:cNvGrpSpPr/>
              <p:nvPr/>
            </p:nvGrpSpPr>
            <p:grpSpPr>
              <a:xfrm>
                <a:off x="5021842" y="2482850"/>
                <a:ext cx="572701" cy="572701"/>
                <a:chOff x="6998417" y="802550"/>
                <a:chExt cx="572701" cy="572701"/>
              </a:xfrm>
            </p:grpSpPr>
            <p:pic>
              <p:nvPicPr>
                <p:cNvPr id="146" name="Google Shape;146;p18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6998417" y="802550"/>
                  <a:ext cx="572701" cy="5727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7" name="Google Shape;147;p18"/>
                <p:cNvSpPr/>
                <p:nvPr/>
              </p:nvSpPr>
              <p:spPr>
                <a:xfrm>
                  <a:off x="7240217" y="1230250"/>
                  <a:ext cx="89100" cy="84900"/>
                </a:xfrm>
                <a:prstGeom prst="ellipse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9E9E9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148" name="Google Shape;148;p18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5143500" y="2536698"/>
                <a:ext cx="329376" cy="3293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49" name="Google Shape;149;p18"/>
            <p:cNvCxnSpPr>
              <a:stCxn id="141" idx="2"/>
            </p:cNvCxnSpPr>
            <p:nvPr/>
          </p:nvCxnSpPr>
          <p:spPr>
            <a:xfrm>
              <a:off x="3600775" y="3338751"/>
              <a:ext cx="1800" cy="243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0" name="Google Shape;150;p18"/>
            <p:cNvCxnSpPr>
              <a:stCxn id="146" idx="2"/>
            </p:cNvCxnSpPr>
            <p:nvPr/>
          </p:nvCxnSpPr>
          <p:spPr>
            <a:xfrm>
              <a:off x="4956405" y="3338751"/>
              <a:ext cx="2700" cy="237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1" name="Google Shape;151;p18"/>
            <p:cNvSpPr/>
            <p:nvPr/>
          </p:nvSpPr>
          <p:spPr>
            <a:xfrm>
              <a:off x="3455863" y="3338750"/>
              <a:ext cx="289800" cy="164700"/>
            </a:xfrm>
            <a:prstGeom prst="mathMultiply">
              <a:avLst>
                <a:gd fmla="val 14101" name="adj1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4812838" y="3338750"/>
              <a:ext cx="289800" cy="164700"/>
            </a:xfrm>
            <a:prstGeom prst="mathMultiply">
              <a:avLst>
                <a:gd fmla="val 14101" name="adj1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255825" y="3193725"/>
              <a:ext cx="89100" cy="849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18"/>
          <p:cNvGrpSpPr/>
          <p:nvPr/>
        </p:nvGrpSpPr>
        <p:grpSpPr>
          <a:xfrm>
            <a:off x="7272250" y="789113"/>
            <a:ext cx="1827325" cy="1349376"/>
            <a:chOff x="3060500" y="1715900"/>
            <a:chExt cx="1827325" cy="1349376"/>
          </a:xfrm>
        </p:grpSpPr>
        <p:grpSp>
          <p:nvGrpSpPr>
            <p:cNvPr id="155" name="Google Shape;155;p18"/>
            <p:cNvGrpSpPr/>
            <p:nvPr/>
          </p:nvGrpSpPr>
          <p:grpSpPr>
            <a:xfrm>
              <a:off x="3205650" y="2492575"/>
              <a:ext cx="572701" cy="572701"/>
              <a:chOff x="4281050" y="802550"/>
              <a:chExt cx="572701" cy="572701"/>
            </a:xfrm>
          </p:grpSpPr>
          <p:pic>
            <p:nvPicPr>
              <p:cNvPr id="156" name="Google Shape;156;p18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281050" y="802550"/>
                <a:ext cx="572701" cy="5727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7" name="Google Shape;157;p18"/>
              <p:cNvSpPr/>
              <p:nvPr/>
            </p:nvSpPr>
            <p:spPr>
              <a:xfrm>
                <a:off x="4522850" y="1230250"/>
                <a:ext cx="89100" cy="84900"/>
              </a:xfrm>
              <a:prstGeom prst="ellipse">
                <a:avLst/>
              </a:prstGeom>
              <a:solidFill>
                <a:srgbClr val="FF9900"/>
              </a:solidFill>
              <a:ln cap="flat" cmpd="sng" w="9525">
                <a:solidFill>
                  <a:srgbClr val="9E9E9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" name="Google Shape;158;p18"/>
            <p:cNvGrpSpPr/>
            <p:nvPr/>
          </p:nvGrpSpPr>
          <p:grpSpPr>
            <a:xfrm>
              <a:off x="4115725" y="2492575"/>
              <a:ext cx="572701" cy="572701"/>
              <a:chOff x="4281050" y="802550"/>
              <a:chExt cx="572701" cy="572701"/>
            </a:xfrm>
          </p:grpSpPr>
          <p:pic>
            <p:nvPicPr>
              <p:cNvPr id="159" name="Google Shape;159;p18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281050" y="802550"/>
                <a:ext cx="572701" cy="5727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0" name="Google Shape;160;p18"/>
              <p:cNvSpPr/>
              <p:nvPr/>
            </p:nvSpPr>
            <p:spPr>
              <a:xfrm>
                <a:off x="4522850" y="1230250"/>
                <a:ext cx="89100" cy="84900"/>
              </a:xfrm>
              <a:prstGeom prst="ellipse">
                <a:avLst/>
              </a:prstGeom>
              <a:solidFill>
                <a:srgbClr val="00FF00"/>
              </a:solidFill>
              <a:ln cap="flat" cmpd="sng" w="9525">
                <a:solidFill>
                  <a:srgbClr val="9E9E9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1" name="Google Shape;161;p18"/>
            <p:cNvSpPr/>
            <p:nvPr/>
          </p:nvSpPr>
          <p:spPr>
            <a:xfrm>
              <a:off x="3060500" y="1715900"/>
              <a:ext cx="1010100" cy="720600"/>
            </a:xfrm>
            <a:prstGeom prst="wedgeRoundRectCallout">
              <a:avLst>
                <a:gd fmla="val -20833" name="adj1"/>
                <a:gd fmla="val 62500" name="adj2"/>
                <a:gd fmla="val 0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Dude, there’s a </a:t>
              </a:r>
              <a:r>
                <a:rPr b="1" lang="en" sz="800"/>
                <a:t>secret</a:t>
              </a:r>
              <a:r>
                <a:rPr lang="en" sz="800"/>
                <a:t> server recently added in CVSSP.</a:t>
              </a:r>
              <a:endParaRPr sz="800"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4159725" y="1775300"/>
              <a:ext cx="728100" cy="661200"/>
            </a:xfrm>
            <a:prstGeom prst="wedgeRoundRectCallout">
              <a:avLst>
                <a:gd fmla="val -20833" name="adj1"/>
                <a:gd fmla="val 62500" name="adj2"/>
                <a:gd fmla="val 0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I’ll treat ya ice-cream. Tell me about it.</a:t>
              </a:r>
              <a:endParaRPr sz="800"/>
            </a:p>
          </p:txBody>
        </p:sp>
      </p:grp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311700" y="1821400"/>
            <a:ext cx="8520600" cy="9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Hard to update/maintain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Hard to have </a:t>
            </a:r>
            <a:r>
              <a:rPr b="1" lang="en"/>
              <a:t>fair usage</a:t>
            </a:r>
            <a:r>
              <a:rPr lang="en"/>
              <a:t> among users </a:t>
            </a:r>
            <a:br>
              <a:rPr lang="en"/>
            </a:br>
            <a:r>
              <a:rPr lang="en"/>
              <a:t>(power users dominate).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5515978" y="2199682"/>
            <a:ext cx="841155" cy="988614"/>
            <a:chOff x="5515978" y="2199682"/>
            <a:chExt cx="841155" cy="988614"/>
          </a:xfrm>
        </p:grpSpPr>
        <p:grpSp>
          <p:nvGrpSpPr>
            <p:cNvPr id="165" name="Google Shape;165;p18"/>
            <p:cNvGrpSpPr/>
            <p:nvPr/>
          </p:nvGrpSpPr>
          <p:grpSpPr>
            <a:xfrm>
              <a:off x="5515978" y="2199682"/>
              <a:ext cx="841155" cy="988614"/>
              <a:chOff x="6830020" y="2285400"/>
              <a:chExt cx="841155" cy="988614"/>
            </a:xfrm>
          </p:grpSpPr>
          <p:pic>
            <p:nvPicPr>
              <p:cNvPr id="166" name="Google Shape;166;p18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964250" y="2701312"/>
                <a:ext cx="572701" cy="5727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18"/>
              <p:cNvPicPr preferRelativeResize="0"/>
              <p:nvPr/>
            </p:nvPicPr>
            <p:blipFill rotWithShape="1">
              <a:blip r:embed="rId12">
                <a:alphaModFix/>
              </a:blip>
              <a:srcRect b="26615" l="0" r="0" t="2068"/>
              <a:stretch/>
            </p:blipFill>
            <p:spPr>
              <a:xfrm>
                <a:off x="6830020" y="2285400"/>
                <a:ext cx="841155" cy="5726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18"/>
              <p:cNvSpPr/>
              <p:nvPr/>
            </p:nvSpPr>
            <p:spPr>
              <a:xfrm>
                <a:off x="7206050" y="3129780"/>
                <a:ext cx="89100" cy="849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9E9E9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69" name="Google Shape;169;p18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818675" y="2825625"/>
              <a:ext cx="235750" cy="130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HTCondor?</a:t>
            </a:r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b="15421" l="3438" r="2867" t="17559"/>
          <a:stretch/>
        </p:blipFill>
        <p:spPr>
          <a:xfrm>
            <a:off x="3153212" y="984600"/>
            <a:ext cx="1711226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403" y="1199615"/>
            <a:ext cx="389400" cy="35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1403" y="1604181"/>
            <a:ext cx="389400" cy="3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6">
            <a:alphaModFix/>
          </a:blip>
          <a:srcRect b="0" l="23004" r="24901" t="0"/>
          <a:stretch/>
        </p:blipFill>
        <p:spPr>
          <a:xfrm>
            <a:off x="4864450" y="1088525"/>
            <a:ext cx="679600" cy="9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 rotWithShape="1">
          <a:blip r:embed="rId7">
            <a:alphaModFix/>
          </a:blip>
          <a:srcRect b="26585" l="0" r="0" t="25795"/>
          <a:stretch/>
        </p:blipFill>
        <p:spPr>
          <a:xfrm>
            <a:off x="375327" y="3526550"/>
            <a:ext cx="1017075" cy="4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 rotWithShape="1">
          <a:blip r:embed="rId7">
            <a:alphaModFix/>
          </a:blip>
          <a:srcRect b="26585" l="0" r="0" t="25795"/>
          <a:stretch/>
        </p:blipFill>
        <p:spPr>
          <a:xfrm>
            <a:off x="2233820" y="3526550"/>
            <a:ext cx="1017075" cy="4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7">
            <a:alphaModFix/>
          </a:blip>
          <a:srcRect b="26585" l="0" r="0" t="25795"/>
          <a:stretch/>
        </p:blipFill>
        <p:spPr>
          <a:xfrm>
            <a:off x="4092302" y="3526550"/>
            <a:ext cx="1017075" cy="4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7">
            <a:alphaModFix/>
          </a:blip>
          <a:srcRect b="26585" l="0" r="0" t="25795"/>
          <a:stretch/>
        </p:blipFill>
        <p:spPr>
          <a:xfrm>
            <a:off x="5950808" y="3526550"/>
            <a:ext cx="1017075" cy="4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 rotWithShape="1">
          <a:blip r:embed="rId7">
            <a:alphaModFix/>
          </a:blip>
          <a:srcRect b="26585" l="0" r="0" t="25795"/>
          <a:stretch/>
        </p:blipFill>
        <p:spPr>
          <a:xfrm>
            <a:off x="7809302" y="3526550"/>
            <a:ext cx="1017075" cy="4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 txBox="1"/>
          <p:nvPr/>
        </p:nvSpPr>
        <p:spPr>
          <a:xfrm>
            <a:off x="4289650" y="2134250"/>
            <a:ext cx="21312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Condor Central Manager</a:t>
            </a:r>
            <a:b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Submit &amp; S</a:t>
            </a: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chedule</a:t>
            </a:r>
            <a:b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cvssp-condor-master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3530950" y="4819500"/>
            <a:ext cx="1590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Execute Nodes/Hosts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6" name="Google Shape;18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548482" y="4819494"/>
            <a:ext cx="608975" cy="27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158" y="4010873"/>
            <a:ext cx="389400" cy="35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140" y="4430095"/>
            <a:ext cx="389400" cy="3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3833" y="4010873"/>
            <a:ext cx="389400" cy="35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3815" y="4430095"/>
            <a:ext cx="389400" cy="3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5950782" y="4819494"/>
            <a:ext cx="608975" cy="27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458" y="4010873"/>
            <a:ext cx="389400" cy="35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1440" y="4430095"/>
            <a:ext cx="389400" cy="3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2645" y="4010873"/>
            <a:ext cx="389400" cy="35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2627" y="4430095"/>
            <a:ext cx="389400" cy="3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7809307" y="4819494"/>
            <a:ext cx="608975" cy="27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9983" y="4010873"/>
            <a:ext cx="389400" cy="35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9965" y="4430095"/>
            <a:ext cx="389400" cy="38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19"/>
          <p:cNvGrpSpPr/>
          <p:nvPr/>
        </p:nvGrpSpPr>
        <p:grpSpPr>
          <a:xfrm>
            <a:off x="972500" y="791775"/>
            <a:ext cx="572701" cy="572701"/>
            <a:chOff x="4281050" y="802550"/>
            <a:chExt cx="572701" cy="572701"/>
          </a:xfrm>
        </p:grpSpPr>
        <p:pic>
          <p:nvPicPr>
            <p:cNvPr id="200" name="Google Shape;200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281050" y="802550"/>
              <a:ext cx="572701" cy="572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19"/>
            <p:cNvSpPr/>
            <p:nvPr/>
          </p:nvSpPr>
          <p:spPr>
            <a:xfrm>
              <a:off x="4522850" y="1230250"/>
              <a:ext cx="89100" cy="84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" name="Google Shape;202;p19"/>
          <p:cNvGrpSpPr/>
          <p:nvPr/>
        </p:nvGrpSpPr>
        <p:grpSpPr>
          <a:xfrm>
            <a:off x="972492" y="1528687"/>
            <a:ext cx="572701" cy="572701"/>
            <a:chOff x="439092" y="1528687"/>
            <a:chExt cx="572701" cy="572701"/>
          </a:xfrm>
        </p:grpSpPr>
        <p:pic>
          <p:nvPicPr>
            <p:cNvPr id="203" name="Google Shape;203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39092" y="1528687"/>
              <a:ext cx="572701" cy="572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9"/>
            <p:cNvSpPr/>
            <p:nvPr/>
          </p:nvSpPr>
          <p:spPr>
            <a:xfrm>
              <a:off x="680892" y="1942438"/>
              <a:ext cx="89100" cy="84900"/>
            </a:xfrm>
            <a:prstGeom prst="ellipse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19"/>
          <p:cNvGrpSpPr/>
          <p:nvPr/>
        </p:nvGrpSpPr>
        <p:grpSpPr>
          <a:xfrm>
            <a:off x="1648808" y="1088521"/>
            <a:ext cx="329375" cy="329375"/>
            <a:chOff x="4402713" y="1521871"/>
            <a:chExt cx="329375" cy="329375"/>
          </a:xfrm>
        </p:grpSpPr>
        <p:pic>
          <p:nvPicPr>
            <p:cNvPr id="206" name="Google Shape;206;p1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402713" y="152187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9"/>
            <p:cNvSpPr/>
            <p:nvPr/>
          </p:nvSpPr>
          <p:spPr>
            <a:xfrm>
              <a:off x="4533920" y="1660350"/>
              <a:ext cx="89100" cy="849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19"/>
          <p:cNvGrpSpPr/>
          <p:nvPr/>
        </p:nvGrpSpPr>
        <p:grpSpPr>
          <a:xfrm>
            <a:off x="1648812" y="1747784"/>
            <a:ext cx="329375" cy="329375"/>
            <a:chOff x="1161487" y="1682721"/>
            <a:chExt cx="329375" cy="329375"/>
          </a:xfrm>
        </p:grpSpPr>
        <p:pic>
          <p:nvPicPr>
            <p:cNvPr id="209" name="Google Shape;209;p1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61487" y="168272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9"/>
            <p:cNvSpPr/>
            <p:nvPr/>
          </p:nvSpPr>
          <p:spPr>
            <a:xfrm>
              <a:off x="1281619" y="1804963"/>
              <a:ext cx="89100" cy="84900"/>
            </a:xfrm>
            <a:prstGeom prst="ellipse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19"/>
          <p:cNvSpPr/>
          <p:nvPr/>
        </p:nvSpPr>
        <p:spPr>
          <a:xfrm>
            <a:off x="2484675" y="1772588"/>
            <a:ext cx="609000" cy="8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50270" y="1266834"/>
            <a:ext cx="329375" cy="3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/>
          <p:nvPr/>
        </p:nvSpPr>
        <p:spPr>
          <a:xfrm>
            <a:off x="6381478" y="1405313"/>
            <a:ext cx="89100" cy="849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39050" y="1504096"/>
            <a:ext cx="329375" cy="3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/>
          <p:nvPr/>
        </p:nvSpPr>
        <p:spPr>
          <a:xfrm>
            <a:off x="6459169" y="1648988"/>
            <a:ext cx="89100" cy="8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"/>
          <p:cNvSpPr txBox="1"/>
          <p:nvPr>
            <p:ph type="title"/>
          </p:nvPr>
        </p:nvSpPr>
        <p:spPr>
          <a:xfrm>
            <a:off x="6172997" y="912900"/>
            <a:ext cx="5727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Queue</a:t>
            </a:r>
            <a:endParaRPr sz="1200"/>
          </a:p>
        </p:txBody>
      </p:sp>
      <p:sp>
        <p:nvSpPr>
          <p:cNvPr id="217" name="Google Shape;217;p19"/>
          <p:cNvSpPr/>
          <p:nvPr/>
        </p:nvSpPr>
        <p:spPr>
          <a:xfrm>
            <a:off x="6381478" y="3325788"/>
            <a:ext cx="89100" cy="849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8237344" y="3366813"/>
            <a:ext cx="89100" cy="8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9" name="Google Shape;219;p19"/>
          <p:cNvGrpSpPr/>
          <p:nvPr/>
        </p:nvGrpSpPr>
        <p:grpSpPr>
          <a:xfrm>
            <a:off x="6420854" y="1733896"/>
            <a:ext cx="329375" cy="329375"/>
            <a:chOff x="5761396" y="1521871"/>
            <a:chExt cx="329375" cy="329375"/>
          </a:xfrm>
        </p:grpSpPr>
        <p:pic>
          <p:nvPicPr>
            <p:cNvPr id="220" name="Google Shape;220;p1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761396" y="152187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19"/>
            <p:cNvSpPr/>
            <p:nvPr/>
          </p:nvSpPr>
          <p:spPr>
            <a:xfrm>
              <a:off x="5892603" y="1660350"/>
              <a:ext cx="89100" cy="84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19"/>
          <p:cNvGrpSpPr/>
          <p:nvPr/>
        </p:nvGrpSpPr>
        <p:grpSpPr>
          <a:xfrm>
            <a:off x="6559745" y="1993571"/>
            <a:ext cx="329375" cy="329375"/>
            <a:chOff x="6440738" y="1521871"/>
            <a:chExt cx="329375" cy="329375"/>
          </a:xfrm>
        </p:grpSpPr>
        <p:pic>
          <p:nvPicPr>
            <p:cNvPr id="223" name="Google Shape;223;p1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440738" y="152187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9"/>
            <p:cNvSpPr/>
            <p:nvPr/>
          </p:nvSpPr>
          <p:spPr>
            <a:xfrm>
              <a:off x="6571945" y="1660350"/>
              <a:ext cx="89100" cy="84900"/>
            </a:xfrm>
            <a:prstGeom prst="ellipse">
              <a:avLst/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19"/>
          <p:cNvSpPr/>
          <p:nvPr/>
        </p:nvSpPr>
        <p:spPr>
          <a:xfrm>
            <a:off x="4572003" y="3366825"/>
            <a:ext cx="89100" cy="849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2697823" y="3366825"/>
            <a:ext cx="89100" cy="84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" name="Google Shape;227;p19"/>
          <p:cNvGrpSpPr/>
          <p:nvPr/>
        </p:nvGrpSpPr>
        <p:grpSpPr>
          <a:xfrm>
            <a:off x="935358" y="2274837"/>
            <a:ext cx="572701" cy="572701"/>
            <a:chOff x="5639733" y="802550"/>
            <a:chExt cx="572701" cy="572701"/>
          </a:xfrm>
        </p:grpSpPr>
        <p:pic>
          <p:nvPicPr>
            <p:cNvPr id="228" name="Google Shape;228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639733" y="802550"/>
              <a:ext cx="572701" cy="572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19"/>
            <p:cNvSpPr/>
            <p:nvPr/>
          </p:nvSpPr>
          <p:spPr>
            <a:xfrm>
              <a:off x="5881534" y="1230250"/>
              <a:ext cx="89100" cy="84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19"/>
          <p:cNvGrpSpPr/>
          <p:nvPr/>
        </p:nvGrpSpPr>
        <p:grpSpPr>
          <a:xfrm>
            <a:off x="1648796" y="2518184"/>
            <a:ext cx="329375" cy="329375"/>
            <a:chOff x="5761396" y="1521871"/>
            <a:chExt cx="329375" cy="329375"/>
          </a:xfrm>
        </p:grpSpPr>
        <p:pic>
          <p:nvPicPr>
            <p:cNvPr id="231" name="Google Shape;231;p1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761396" y="1521871"/>
              <a:ext cx="329375" cy="32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19"/>
            <p:cNvSpPr/>
            <p:nvPr/>
          </p:nvSpPr>
          <p:spPr>
            <a:xfrm>
              <a:off x="5892603" y="1660350"/>
              <a:ext cx="89100" cy="84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19"/>
          <p:cNvSpPr txBox="1"/>
          <p:nvPr/>
        </p:nvSpPr>
        <p:spPr>
          <a:xfrm>
            <a:off x="274725" y="942225"/>
            <a:ext cx="5199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User #1</a:t>
            </a:r>
            <a:endParaRPr sz="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302925" y="1679150"/>
            <a:ext cx="5199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User #2</a:t>
            </a:r>
            <a:endParaRPr sz="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5" name="Google Shape;235;p19"/>
          <p:cNvSpPr txBox="1"/>
          <p:nvPr/>
        </p:nvSpPr>
        <p:spPr>
          <a:xfrm>
            <a:off x="302925" y="2425275"/>
            <a:ext cx="5199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User #3</a:t>
            </a:r>
            <a:endParaRPr sz="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1572600" y="816713"/>
            <a:ext cx="5199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job</a:t>
            </a:r>
            <a:r>
              <a:rPr lang="en" sz="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#1</a:t>
            </a:r>
            <a:endParaRPr sz="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7" name="Google Shape;237;p19"/>
          <p:cNvSpPr txBox="1"/>
          <p:nvPr/>
        </p:nvSpPr>
        <p:spPr>
          <a:xfrm>
            <a:off x="1553538" y="1490213"/>
            <a:ext cx="5199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job #2</a:t>
            </a:r>
            <a:endParaRPr sz="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>
            <a:off x="1572600" y="2246363"/>
            <a:ext cx="5199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job #3</a:t>
            </a:r>
            <a:endParaRPr sz="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239" name="Google Shape;239;p19"/>
          <p:cNvCxnSpPr>
            <a:stCxn id="184" idx="2"/>
            <a:endCxn id="179" idx="0"/>
          </p:cNvCxnSpPr>
          <p:nvPr/>
        </p:nvCxnSpPr>
        <p:spPr>
          <a:xfrm flipH="1">
            <a:off x="883750" y="2947550"/>
            <a:ext cx="4471500" cy="57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19"/>
          <p:cNvCxnSpPr>
            <a:stCxn id="184" idx="2"/>
            <a:endCxn id="226" idx="6"/>
          </p:cNvCxnSpPr>
          <p:nvPr/>
        </p:nvCxnSpPr>
        <p:spPr>
          <a:xfrm flipH="1">
            <a:off x="2786950" y="2947550"/>
            <a:ext cx="2568300" cy="46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19"/>
          <p:cNvCxnSpPr>
            <a:stCxn id="184" idx="2"/>
            <a:endCxn id="225" idx="7"/>
          </p:cNvCxnSpPr>
          <p:nvPr/>
        </p:nvCxnSpPr>
        <p:spPr>
          <a:xfrm flipH="1">
            <a:off x="4648150" y="2947550"/>
            <a:ext cx="707100" cy="43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2" name="Google Shape;242;p19"/>
          <p:cNvCxnSpPr>
            <a:stCxn id="184" idx="2"/>
            <a:endCxn id="217" idx="1"/>
          </p:cNvCxnSpPr>
          <p:nvPr/>
        </p:nvCxnSpPr>
        <p:spPr>
          <a:xfrm>
            <a:off x="5355250" y="2947550"/>
            <a:ext cx="1039200" cy="39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19"/>
          <p:cNvCxnSpPr>
            <a:stCxn id="184" idx="2"/>
            <a:endCxn id="218" idx="1"/>
          </p:cNvCxnSpPr>
          <p:nvPr/>
        </p:nvCxnSpPr>
        <p:spPr>
          <a:xfrm>
            <a:off x="5355250" y="2947550"/>
            <a:ext cx="2895000" cy="43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Condor work</a:t>
            </a:r>
            <a:endParaRPr/>
          </a:p>
        </p:txBody>
      </p:sp>
      <p:sp>
        <p:nvSpPr>
          <p:cNvPr id="249" name="Google Shape;249;p20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Condor matches jobs to hosts/servers?</a:t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>
            <a:off x="427075" y="1442075"/>
            <a:ext cx="3750900" cy="155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"/>
          <p:cNvSpPr/>
          <p:nvPr/>
        </p:nvSpPr>
        <p:spPr>
          <a:xfrm>
            <a:off x="5004975" y="1442075"/>
            <a:ext cx="3750900" cy="155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"/>
          <p:cNvSpPr/>
          <p:nvPr/>
        </p:nvSpPr>
        <p:spPr>
          <a:xfrm>
            <a:off x="427075" y="3325200"/>
            <a:ext cx="3750900" cy="155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"/>
          <p:cNvSpPr/>
          <p:nvPr/>
        </p:nvSpPr>
        <p:spPr>
          <a:xfrm>
            <a:off x="5004975" y="3325200"/>
            <a:ext cx="3750900" cy="155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0"/>
          <p:cNvSpPr txBox="1"/>
          <p:nvPr/>
        </p:nvSpPr>
        <p:spPr>
          <a:xfrm>
            <a:off x="1804225" y="1442075"/>
            <a:ext cx="996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ClassAds</a:t>
            </a:r>
            <a:endParaRPr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6327625" y="1442075"/>
            <a:ext cx="12324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User priority</a:t>
            </a:r>
            <a:endParaRPr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1636375" y="3325200"/>
            <a:ext cx="13323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Host priority</a:t>
            </a:r>
            <a:endParaRPr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6292425" y="3325200"/>
            <a:ext cx="1466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Behavior control</a:t>
            </a:r>
            <a:endParaRPr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410750" y="1705075"/>
            <a:ext cx="1596900" cy="11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Job requirements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rage"/>
                <a:ea typeface="Average"/>
                <a:cs typeface="Average"/>
                <a:sym typeface="Average"/>
              </a:rPr>
              <a:t>Job 1: 2 CPUs, 1GB RAM, 1 GPU</a:t>
            </a:r>
            <a:endParaRPr sz="8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rage"/>
                <a:ea typeface="Average"/>
                <a:cs typeface="Average"/>
                <a:sym typeface="Average"/>
              </a:rPr>
              <a:t>Job 2: 3GB RAM, docker</a:t>
            </a:r>
            <a:endParaRPr sz="8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rage"/>
                <a:ea typeface="Average"/>
                <a:cs typeface="Average"/>
                <a:sym typeface="Average"/>
              </a:rPr>
              <a:t>Job 3: 2 CPUs, stornext</a:t>
            </a:r>
            <a:endParaRPr sz="8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2116825" y="1705075"/>
            <a:ext cx="1953600" cy="11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Available resources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rage"/>
                <a:ea typeface="Average"/>
                <a:cs typeface="Average"/>
                <a:sym typeface="Average"/>
              </a:rPr>
              <a:t>Host</a:t>
            </a:r>
            <a:r>
              <a:rPr lang="en" sz="800">
                <a:latin typeface="Average"/>
                <a:ea typeface="Average"/>
                <a:cs typeface="Average"/>
                <a:sym typeface="Average"/>
              </a:rPr>
              <a:t> 1: 32 CPUs, 160GB RAM, docker</a:t>
            </a:r>
            <a:endParaRPr sz="8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rage"/>
                <a:ea typeface="Average"/>
                <a:cs typeface="Average"/>
                <a:sym typeface="Average"/>
              </a:rPr>
              <a:t>Host 2: 16 CPUs, 64 GB RAM, 7 GPUs</a:t>
            </a:r>
            <a:endParaRPr sz="8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rage"/>
                <a:ea typeface="Average"/>
                <a:cs typeface="Average"/>
                <a:sym typeface="Average"/>
              </a:rPr>
              <a:t>Host 3: 16 CPUs, StorNext, Matlab</a:t>
            </a:r>
            <a:endParaRPr sz="8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260" name="Google Shape;260;p20"/>
          <p:cNvCxnSpPr/>
          <p:nvPr/>
        </p:nvCxnSpPr>
        <p:spPr>
          <a:xfrm>
            <a:off x="1881625" y="2302500"/>
            <a:ext cx="284700" cy="11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20"/>
          <p:cNvCxnSpPr>
            <a:endCxn id="259" idx="1"/>
          </p:cNvCxnSpPr>
          <p:nvPr/>
        </p:nvCxnSpPr>
        <p:spPr>
          <a:xfrm flipH="1" rot="10800000">
            <a:off x="1621525" y="2294725"/>
            <a:ext cx="495300" cy="11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20"/>
          <p:cNvCxnSpPr/>
          <p:nvPr/>
        </p:nvCxnSpPr>
        <p:spPr>
          <a:xfrm flipH="1" rot="10800000">
            <a:off x="1528825" y="2531400"/>
            <a:ext cx="581700" cy="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263" name="Google Shape;263;p20"/>
          <p:cNvGraphicFramePr/>
          <p:nvPr/>
        </p:nvGraphicFramePr>
        <p:xfrm>
          <a:off x="5188413" y="186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{C578742A-9411-4324-9F1B-8F8C7B6CAEDC}</a:tableStyleId>
              </a:tblPr>
              <a:tblGrid>
                <a:gridCol w="615750"/>
                <a:gridCol w="2096550"/>
                <a:gridCol w="646125"/>
              </a:tblGrid>
              <a:tr h="26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User</a:t>
                      </a:r>
                      <a:endParaRPr sz="12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Jobs</a:t>
                      </a:r>
                      <a:endParaRPr sz="12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Prio</a:t>
                      </a:r>
                      <a:endParaRPr sz="1200"/>
                    </a:p>
                  </a:txBody>
                  <a:tcPr marT="0" marB="0" marR="91425" marL="91425"/>
                </a:tc>
              </a:tr>
              <a:tr h="24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 CPUs, 30 GB RAM, 1 GPU</a:t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5000</a:t>
                      </a:r>
                      <a:endParaRPr sz="1000"/>
                    </a:p>
                  </a:txBody>
                  <a:tcPr marT="0" marB="0" marR="91425" marL="91425"/>
                </a:tc>
              </a:tr>
              <a:tr h="24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 CPUs, Matlab</a:t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1000</a:t>
                      </a:r>
                      <a:endParaRPr sz="1000"/>
                    </a:p>
                  </a:txBody>
                  <a:tcPr marT="0" marB="0" marR="91425" marL="91425"/>
                </a:tc>
              </a:tr>
              <a:tr h="24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 GB RAM</a:t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200</a:t>
                      </a:r>
                      <a:endParaRPr sz="1000"/>
                    </a:p>
                  </a:txBody>
                  <a:tcPr marT="0" marB="0" marR="91425" marL="91425"/>
                </a:tc>
              </a:tr>
            </a:tbl>
          </a:graphicData>
        </a:graphic>
      </p:graphicFrame>
      <p:grpSp>
        <p:nvGrpSpPr>
          <p:cNvPr id="264" name="Google Shape;264;p20"/>
          <p:cNvGrpSpPr/>
          <p:nvPr/>
        </p:nvGrpSpPr>
        <p:grpSpPr>
          <a:xfrm>
            <a:off x="5291079" y="2381408"/>
            <a:ext cx="284690" cy="206688"/>
            <a:chOff x="4281050" y="802550"/>
            <a:chExt cx="572701" cy="572701"/>
          </a:xfrm>
        </p:grpSpPr>
        <p:pic>
          <p:nvPicPr>
            <p:cNvPr id="265" name="Google Shape;26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81050" y="802550"/>
              <a:ext cx="572701" cy="572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0"/>
            <p:cNvSpPr/>
            <p:nvPr/>
          </p:nvSpPr>
          <p:spPr>
            <a:xfrm>
              <a:off x="4458944" y="1168829"/>
              <a:ext cx="216900" cy="2064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" name="Google Shape;267;p20"/>
          <p:cNvGrpSpPr/>
          <p:nvPr/>
        </p:nvGrpSpPr>
        <p:grpSpPr>
          <a:xfrm>
            <a:off x="5291079" y="2666508"/>
            <a:ext cx="284690" cy="206688"/>
            <a:chOff x="4281050" y="802550"/>
            <a:chExt cx="572701" cy="572701"/>
          </a:xfrm>
        </p:grpSpPr>
        <p:pic>
          <p:nvPicPr>
            <p:cNvPr id="268" name="Google Shape;26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81050" y="802550"/>
              <a:ext cx="572701" cy="572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20"/>
            <p:cNvSpPr/>
            <p:nvPr/>
          </p:nvSpPr>
          <p:spPr>
            <a:xfrm>
              <a:off x="4458944" y="1168829"/>
              <a:ext cx="216900" cy="206400"/>
            </a:xfrm>
            <a:prstGeom prst="ellipse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" name="Google Shape;270;p20"/>
          <p:cNvGrpSpPr/>
          <p:nvPr/>
        </p:nvGrpSpPr>
        <p:grpSpPr>
          <a:xfrm>
            <a:off x="5291079" y="2135508"/>
            <a:ext cx="284690" cy="206688"/>
            <a:chOff x="4281050" y="802550"/>
            <a:chExt cx="572701" cy="572701"/>
          </a:xfrm>
        </p:grpSpPr>
        <p:pic>
          <p:nvPicPr>
            <p:cNvPr id="271" name="Google Shape;27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81050" y="802550"/>
              <a:ext cx="572701" cy="572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20"/>
            <p:cNvSpPr/>
            <p:nvPr/>
          </p:nvSpPr>
          <p:spPr>
            <a:xfrm>
              <a:off x="4458944" y="1168829"/>
              <a:ext cx="216900" cy="2064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273" name="Google Shape;273;p20"/>
          <p:cNvGraphicFramePr/>
          <p:nvPr/>
        </p:nvGraphicFramePr>
        <p:xfrm>
          <a:off x="547100" y="370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{C578742A-9411-4324-9F1B-8F8C7B6CAEDC}</a:tableStyleId>
              </a:tblPr>
              <a:tblGrid>
                <a:gridCol w="516125"/>
                <a:gridCol w="2270275"/>
                <a:gridCol w="702000"/>
              </a:tblGrid>
              <a:tr h="26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Host</a:t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Resource currently available</a:t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Prefer job from</a:t>
                      </a:r>
                      <a:endParaRPr sz="1000"/>
                    </a:p>
                  </a:txBody>
                  <a:tcPr marT="0" marB="0" marR="91425" marL="91425"/>
                </a:tc>
              </a:tr>
              <a:tr h="24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#1*</a:t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r>
                        <a:rPr lang="en" sz="1000"/>
                        <a:t>6 CPUs, 100 GB RAM, 2 GPU</a:t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0" marB="0" marR="91425" marL="91425"/>
                </a:tc>
              </a:tr>
              <a:tr h="24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#2</a:t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17</a:t>
                      </a:r>
                      <a:r>
                        <a:rPr lang="en" sz="1000"/>
                        <a:t> CPUs, 160 GB RAM, Matlab</a:t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0" marB="0" marR="91425" marL="91425"/>
                </a:tc>
              </a:tr>
              <a:tr h="24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#3</a:t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32 CPUs, 52 GB RAN, StorNext</a:t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0" marB="0" marR="91425" marL="91425"/>
                </a:tc>
              </a:tr>
            </a:tbl>
          </a:graphicData>
        </a:graphic>
      </p:graphicFrame>
      <p:sp>
        <p:nvSpPr>
          <p:cNvPr id="274" name="Google Shape;274;p20"/>
          <p:cNvSpPr/>
          <p:nvPr/>
        </p:nvSpPr>
        <p:spPr>
          <a:xfrm>
            <a:off x="3452035" y="4064848"/>
            <a:ext cx="107700" cy="74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3641560" y="4064848"/>
            <a:ext cx="107700" cy="744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76" name="Google Shape;276;p20"/>
          <p:cNvGraphicFramePr/>
          <p:nvPr/>
        </p:nvGraphicFramePr>
        <p:xfrm>
          <a:off x="5074325" y="3713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{C578742A-9411-4324-9F1B-8F8C7B6CAEDC}</a:tableStyleId>
              </a:tblPr>
              <a:tblGrid>
                <a:gridCol w="465225"/>
                <a:gridCol w="1377675"/>
                <a:gridCol w="1769300"/>
              </a:tblGrid>
              <a:tr h="26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Host</a:t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resources</a:t>
                      </a:r>
                      <a:endParaRPr sz="10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Custom requirements</a:t>
                      </a:r>
                      <a:endParaRPr sz="1000"/>
                    </a:p>
                  </a:txBody>
                  <a:tcPr marT="0" marB="0" marR="91425" marL="91425"/>
                </a:tc>
              </a:tr>
              <a:tr h="24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#1</a:t>
                      </a:r>
                      <a:endParaRPr sz="9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900"/>
                        <a:t> GPUs</a:t>
                      </a:r>
                      <a:endParaRPr sz="9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Use </a:t>
                      </a:r>
                      <a:r>
                        <a:rPr lang="en" sz="90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" sz="900"/>
                        <a:t> GPU or nothing</a:t>
                      </a:r>
                      <a:endParaRPr sz="900"/>
                    </a:p>
                  </a:txBody>
                  <a:tcPr marT="0" marB="0" marR="91425" marL="91425"/>
                </a:tc>
              </a:tr>
              <a:tr h="24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#2</a:t>
                      </a:r>
                      <a:endParaRPr sz="9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FF9900"/>
                          </a:solidFill>
                        </a:rPr>
                        <a:t>32</a:t>
                      </a:r>
                      <a:r>
                        <a:rPr lang="en" sz="900"/>
                        <a:t> CPUs, </a:t>
                      </a:r>
                      <a:r>
                        <a:rPr lang="en" sz="900">
                          <a:solidFill>
                            <a:srgbClr val="FF9900"/>
                          </a:solidFill>
                        </a:rPr>
                        <a:t>128</a:t>
                      </a:r>
                      <a:r>
                        <a:rPr lang="en" sz="900"/>
                        <a:t>GB RAM</a:t>
                      </a:r>
                      <a:endParaRPr sz="9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All I can spare: </a:t>
                      </a:r>
                      <a:r>
                        <a:rPr lang="en" sz="900">
                          <a:solidFill>
                            <a:srgbClr val="FF9900"/>
                          </a:solidFill>
                        </a:rPr>
                        <a:t>10</a:t>
                      </a:r>
                      <a:r>
                        <a:rPr lang="en" sz="900"/>
                        <a:t> CPUs, </a:t>
                      </a:r>
                      <a:r>
                        <a:rPr lang="en" sz="900">
                          <a:solidFill>
                            <a:srgbClr val="FF9900"/>
                          </a:solidFill>
                        </a:rPr>
                        <a:t>30</a:t>
                      </a:r>
                      <a:r>
                        <a:rPr lang="en" sz="900"/>
                        <a:t>GB RAM</a:t>
                      </a:r>
                      <a:endParaRPr sz="900"/>
                    </a:p>
                  </a:txBody>
                  <a:tcPr marT="0" marB="0" marR="91425" marL="91425"/>
                </a:tc>
              </a:tr>
              <a:tr h="24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#3</a:t>
                      </a:r>
                      <a:endParaRPr sz="9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160 GB RAM, Matlab</a:t>
                      </a:r>
                      <a:endParaRPr sz="900"/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 won’t run jobs for </a:t>
                      </a:r>
                      <a:r>
                        <a:rPr b="1" lang="en" sz="900"/>
                        <a:t>&gt; 2h</a:t>
                      </a:r>
                      <a:r>
                        <a:rPr lang="en" sz="900"/>
                        <a:t> unless from </a:t>
                      </a:r>
                      <a:endParaRPr sz="900"/>
                    </a:p>
                  </a:txBody>
                  <a:tcPr marT="0" marB="0" marR="91425" marL="91425"/>
                </a:tc>
              </a:tr>
            </a:tbl>
          </a:graphicData>
        </a:graphic>
      </p:graphicFrame>
      <p:sp>
        <p:nvSpPr>
          <p:cNvPr id="277" name="Google Shape;277;p20"/>
          <p:cNvSpPr/>
          <p:nvPr/>
        </p:nvSpPr>
        <p:spPr>
          <a:xfrm>
            <a:off x="7316435" y="4672973"/>
            <a:ext cx="107700" cy="74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run a job with Condor</a:t>
            </a:r>
            <a:endParaRPr/>
          </a:p>
        </p:txBody>
      </p:sp>
      <p:sp>
        <p:nvSpPr>
          <p:cNvPr id="283" name="Google Shape;283;p21"/>
          <p:cNvSpPr txBox="1"/>
          <p:nvPr>
            <p:ph idx="1" type="body"/>
          </p:nvPr>
        </p:nvSpPr>
        <p:spPr>
          <a:xfrm>
            <a:off x="311700" y="900875"/>
            <a:ext cx="8520600" cy="3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Login to </a:t>
            </a:r>
            <a:r>
              <a:rPr lang="en">
                <a:solidFill>
                  <a:srgbClr val="FF0000"/>
                </a:solidFill>
              </a:rPr>
              <a:t>condor</a:t>
            </a:r>
            <a:r>
              <a:rPr lang="en"/>
              <a:t>.eps.surrey.ac.uk 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$ ssh condor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submit_file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Submit the job with Condor: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$ condor_submit submit_file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NOTE: Submit files modified from your PC might take time to update on server!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1"/>
          <p:cNvSpPr txBox="1"/>
          <p:nvPr/>
        </p:nvSpPr>
        <p:spPr>
          <a:xfrm>
            <a:off x="5737675" y="1375450"/>
            <a:ext cx="2830500" cy="31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universe = vanilla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executable = myexe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arguments = -a1 one -a2 two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log    = mycondor.log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output = myoutput.log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error  = myerror.log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request_GPUs     = 1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request_CPUs     = 4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request_memory = 2000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# QUEUE is the "start button"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queue 1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